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2"/>
  </p:notesMasterIdLst>
  <p:sldIdLst>
    <p:sldId id="256" r:id="rId3"/>
    <p:sldId id="287" r:id="rId4"/>
    <p:sldId id="257" r:id="rId5"/>
    <p:sldId id="281" r:id="rId6"/>
    <p:sldId id="280" r:id="rId7"/>
    <p:sldId id="286" r:id="rId8"/>
    <p:sldId id="282" r:id="rId9"/>
    <p:sldId id="283" r:id="rId10"/>
    <p:sldId id="258" r:id="rId11"/>
    <p:sldId id="261" r:id="rId12"/>
    <p:sldId id="262" r:id="rId13"/>
    <p:sldId id="263" r:id="rId14"/>
    <p:sldId id="264" r:id="rId15"/>
    <p:sldId id="298" r:id="rId16"/>
    <p:sldId id="266" r:id="rId17"/>
    <p:sldId id="267" r:id="rId18"/>
    <p:sldId id="274" r:id="rId19"/>
    <p:sldId id="275" r:id="rId20"/>
    <p:sldId id="276" r:id="rId21"/>
    <p:sldId id="299" r:id="rId22"/>
    <p:sldId id="277" r:id="rId23"/>
    <p:sldId id="278" r:id="rId24"/>
    <p:sldId id="300" r:id="rId25"/>
    <p:sldId id="301" r:id="rId26"/>
    <p:sldId id="302" r:id="rId27"/>
    <p:sldId id="303" r:id="rId28"/>
    <p:sldId id="273" r:id="rId29"/>
    <p:sldId id="265" r:id="rId30"/>
    <p:sldId id="259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60"/>
  </p:normalViewPr>
  <p:slideViewPr>
    <p:cSldViewPr>
      <p:cViewPr varScale="1">
        <p:scale>
          <a:sx n="102" d="100"/>
          <a:sy n="102" d="100"/>
        </p:scale>
        <p:origin x="-656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F:\GIS\srf%202013%20data\ESLR\wg_NRC2012_ESLR_project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08881089634075"/>
          <c:y val="4.7662331033517774E-2"/>
          <c:w val="0.81846934754703238"/>
          <c:h val="0.75709153032109555"/>
        </c:manualLayout>
      </c:layout>
      <c:scatterChart>
        <c:scatterStyle val="lineMarker"/>
        <c:varyColors val="0"/>
        <c:ser>
          <c:idx val="0"/>
          <c:order val="0"/>
          <c:spPr>
            <a:ln w="50800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Sheet1!$U$68:$U$180</c:f>
              <c:numCache>
                <c:formatCode>General</c:formatCode>
                <c:ptCount val="113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  <c:pt idx="24">
                  <c:v>2025</c:v>
                </c:pt>
                <c:pt idx="25">
                  <c:v>2026</c:v>
                </c:pt>
                <c:pt idx="26">
                  <c:v>2027</c:v>
                </c:pt>
                <c:pt idx="27">
                  <c:v>2028</c:v>
                </c:pt>
                <c:pt idx="28">
                  <c:v>2029</c:v>
                </c:pt>
                <c:pt idx="29">
                  <c:v>2030</c:v>
                </c:pt>
                <c:pt idx="30">
                  <c:v>2031</c:v>
                </c:pt>
                <c:pt idx="31">
                  <c:v>2032</c:v>
                </c:pt>
                <c:pt idx="32">
                  <c:v>2033</c:v>
                </c:pt>
                <c:pt idx="33">
                  <c:v>2034</c:v>
                </c:pt>
                <c:pt idx="34">
                  <c:v>2035</c:v>
                </c:pt>
                <c:pt idx="35">
                  <c:v>2036</c:v>
                </c:pt>
                <c:pt idx="36">
                  <c:v>2037</c:v>
                </c:pt>
                <c:pt idx="37">
                  <c:v>2038</c:v>
                </c:pt>
                <c:pt idx="38">
                  <c:v>2039</c:v>
                </c:pt>
                <c:pt idx="39">
                  <c:v>2040</c:v>
                </c:pt>
                <c:pt idx="40">
                  <c:v>2041</c:v>
                </c:pt>
                <c:pt idx="41">
                  <c:v>2042</c:v>
                </c:pt>
                <c:pt idx="42">
                  <c:v>2043</c:v>
                </c:pt>
                <c:pt idx="43">
                  <c:v>2044</c:v>
                </c:pt>
                <c:pt idx="44">
                  <c:v>2045</c:v>
                </c:pt>
                <c:pt idx="45">
                  <c:v>2046</c:v>
                </c:pt>
                <c:pt idx="46">
                  <c:v>2047</c:v>
                </c:pt>
                <c:pt idx="47">
                  <c:v>2048</c:v>
                </c:pt>
                <c:pt idx="48">
                  <c:v>2049</c:v>
                </c:pt>
                <c:pt idx="49">
                  <c:v>2050</c:v>
                </c:pt>
                <c:pt idx="50">
                  <c:v>2051</c:v>
                </c:pt>
                <c:pt idx="51">
                  <c:v>2052</c:v>
                </c:pt>
                <c:pt idx="52">
                  <c:v>2053</c:v>
                </c:pt>
                <c:pt idx="53">
                  <c:v>2054</c:v>
                </c:pt>
                <c:pt idx="54">
                  <c:v>2055</c:v>
                </c:pt>
                <c:pt idx="55">
                  <c:v>2056</c:v>
                </c:pt>
                <c:pt idx="56">
                  <c:v>2057</c:v>
                </c:pt>
                <c:pt idx="57">
                  <c:v>2058</c:v>
                </c:pt>
                <c:pt idx="58">
                  <c:v>2059</c:v>
                </c:pt>
                <c:pt idx="59">
                  <c:v>2060</c:v>
                </c:pt>
                <c:pt idx="60">
                  <c:v>2061</c:v>
                </c:pt>
                <c:pt idx="61">
                  <c:v>2062</c:v>
                </c:pt>
                <c:pt idx="62">
                  <c:v>2063</c:v>
                </c:pt>
                <c:pt idx="63">
                  <c:v>2064</c:v>
                </c:pt>
                <c:pt idx="64">
                  <c:v>2065</c:v>
                </c:pt>
                <c:pt idx="65">
                  <c:v>2066</c:v>
                </c:pt>
                <c:pt idx="66">
                  <c:v>2067</c:v>
                </c:pt>
                <c:pt idx="67">
                  <c:v>2068</c:v>
                </c:pt>
                <c:pt idx="68">
                  <c:v>2069</c:v>
                </c:pt>
                <c:pt idx="69">
                  <c:v>2070</c:v>
                </c:pt>
                <c:pt idx="70">
                  <c:v>2071</c:v>
                </c:pt>
                <c:pt idx="71">
                  <c:v>2072</c:v>
                </c:pt>
                <c:pt idx="72">
                  <c:v>2073</c:v>
                </c:pt>
                <c:pt idx="73">
                  <c:v>2074</c:v>
                </c:pt>
                <c:pt idx="74">
                  <c:v>2075</c:v>
                </c:pt>
                <c:pt idx="75">
                  <c:v>2076</c:v>
                </c:pt>
                <c:pt idx="76">
                  <c:v>2077</c:v>
                </c:pt>
                <c:pt idx="77">
                  <c:v>2078</c:v>
                </c:pt>
                <c:pt idx="78">
                  <c:v>2079</c:v>
                </c:pt>
                <c:pt idx="79">
                  <c:v>2080</c:v>
                </c:pt>
                <c:pt idx="80">
                  <c:v>2081</c:v>
                </c:pt>
                <c:pt idx="81">
                  <c:v>2082</c:v>
                </c:pt>
                <c:pt idx="82">
                  <c:v>2083</c:v>
                </c:pt>
                <c:pt idx="83">
                  <c:v>2084</c:v>
                </c:pt>
                <c:pt idx="84">
                  <c:v>2085</c:v>
                </c:pt>
                <c:pt idx="85">
                  <c:v>2086</c:v>
                </c:pt>
                <c:pt idx="86">
                  <c:v>2087</c:v>
                </c:pt>
                <c:pt idx="87">
                  <c:v>2088</c:v>
                </c:pt>
                <c:pt idx="88">
                  <c:v>2089</c:v>
                </c:pt>
                <c:pt idx="89">
                  <c:v>2090</c:v>
                </c:pt>
                <c:pt idx="90">
                  <c:v>2091</c:v>
                </c:pt>
                <c:pt idx="91">
                  <c:v>2092</c:v>
                </c:pt>
                <c:pt idx="92">
                  <c:v>2093</c:v>
                </c:pt>
                <c:pt idx="93">
                  <c:v>2094</c:v>
                </c:pt>
                <c:pt idx="94">
                  <c:v>2095</c:v>
                </c:pt>
                <c:pt idx="95">
                  <c:v>2096</c:v>
                </c:pt>
                <c:pt idx="96">
                  <c:v>2097</c:v>
                </c:pt>
                <c:pt idx="97">
                  <c:v>2098</c:v>
                </c:pt>
                <c:pt idx="98">
                  <c:v>2099</c:v>
                </c:pt>
                <c:pt idx="99">
                  <c:v>2100</c:v>
                </c:pt>
                <c:pt idx="100">
                  <c:v>2101</c:v>
                </c:pt>
                <c:pt idx="101">
                  <c:v>2102</c:v>
                </c:pt>
                <c:pt idx="102">
                  <c:v>2103</c:v>
                </c:pt>
                <c:pt idx="103">
                  <c:v>2104</c:v>
                </c:pt>
                <c:pt idx="104">
                  <c:v>2105</c:v>
                </c:pt>
                <c:pt idx="105">
                  <c:v>2106</c:v>
                </c:pt>
                <c:pt idx="106">
                  <c:v>2107</c:v>
                </c:pt>
                <c:pt idx="107">
                  <c:v>2108</c:v>
                </c:pt>
                <c:pt idx="108">
                  <c:v>2109</c:v>
                </c:pt>
                <c:pt idx="109">
                  <c:v>2110</c:v>
                </c:pt>
                <c:pt idx="110">
                  <c:v>2111</c:v>
                </c:pt>
                <c:pt idx="111">
                  <c:v>2112</c:v>
                </c:pt>
                <c:pt idx="112">
                  <c:v>2113</c:v>
                </c:pt>
              </c:numCache>
            </c:numRef>
          </c:xVal>
          <c:yVal>
            <c:numRef>
              <c:f>Sheet1!$V$68:$V$180</c:f>
              <c:numCache>
                <c:formatCode>General</c:formatCode>
                <c:ptCount val="113"/>
                <c:pt idx="0">
                  <c:v>2.3071586326994242E-3</c:v>
                </c:pt>
                <c:pt idx="1">
                  <c:v>4.6696504850124382E-3</c:v>
                </c:pt>
                <c:pt idx="2">
                  <c:v>7.0889994882611419E-3</c:v>
                </c:pt>
                <c:pt idx="3">
                  <c:v>9.5667295737676458E-3</c:v>
                </c:pt>
                <c:pt idx="4">
                  <c:v>1.2104364672854027E-2</c:v>
                </c:pt>
                <c:pt idx="5">
                  <c:v>1.4703428716842458E-2</c:v>
                </c:pt>
                <c:pt idx="6">
                  <c:v>1.7365445637054989E-2</c:v>
                </c:pt>
                <c:pt idx="7">
                  <c:v>2.0091939364813766E-2</c:v>
                </c:pt>
                <c:pt idx="8">
                  <c:v>2.2884433831440815E-2</c:v>
                </c:pt>
                <c:pt idx="9">
                  <c:v>2.5744452968258346E-2</c:v>
                </c:pt>
                <c:pt idx="10">
                  <c:v>2.8673520706588414E-2</c:v>
                </c:pt>
                <c:pt idx="11">
                  <c:v>3.1673160977753204E-2</c:v>
                </c:pt>
                <c:pt idx="12">
                  <c:v>3.4744897713074666E-2</c:v>
                </c:pt>
                <c:pt idx="13">
                  <c:v>3.789025484387501E-2</c:v>
                </c:pt>
                <c:pt idx="14">
                  <c:v>4.1110756301476314E-2</c:v>
                </c:pt>
                <c:pt idx="15">
                  <c:v>4.4407926017200783E-2</c:v>
                </c:pt>
                <c:pt idx="16">
                  <c:v>4.7783287922370403E-2</c:v>
                </c:pt>
                <c:pt idx="17">
                  <c:v>5.1238365948307191E-2</c:v>
                </c:pt>
                <c:pt idx="18">
                  <c:v>5.4774684026333571E-2</c:v>
                </c:pt>
                <c:pt idx="19">
                  <c:v>5.8393766087771352E-2</c:v>
                </c:pt>
                <c:pt idx="20">
                  <c:v>6.2097136063942751E-2</c:v>
                </c:pt>
                <c:pt idx="21">
                  <c:v>6.5886317886169873E-2</c:v>
                </c:pt>
                <c:pt idx="22">
                  <c:v>6.9762835485774818E-2</c:v>
                </c:pt>
                <c:pt idx="23">
                  <c:v>7.3728212794079664E-2</c:v>
                </c:pt>
                <c:pt idx="24">
                  <c:v>7.7783973742406726E-2</c:v>
                </c:pt>
                <c:pt idx="25">
                  <c:v>8.1931642262077747E-2</c:v>
                </c:pt>
                <c:pt idx="26">
                  <c:v>8.6172742284415016E-2</c:v>
                </c:pt>
                <c:pt idx="27">
                  <c:v>9.0508797740740721E-2</c:v>
                </c:pt>
                <c:pt idx="28">
                  <c:v>9.4941332562377023E-2</c:v>
                </c:pt>
                <c:pt idx="29">
                  <c:v>9.9471870680645683E-2</c:v>
                </c:pt>
                <c:pt idx="30">
                  <c:v>0.10410193602686912</c:v>
                </c:pt>
                <c:pt idx="31">
                  <c:v>0.10883305253236929</c:v>
                </c:pt>
                <c:pt idx="32">
                  <c:v>0.11366674412846851</c:v>
                </c:pt>
                <c:pt idx="33">
                  <c:v>0.11860453474648869</c:v>
                </c:pt>
                <c:pt idx="34">
                  <c:v>0.12364794831775175</c:v>
                </c:pt>
                <c:pt idx="35">
                  <c:v>0.12879850877358018</c:v>
                </c:pt>
                <c:pt idx="36">
                  <c:v>0.13405774004529611</c:v>
                </c:pt>
                <c:pt idx="37">
                  <c:v>0.13942716606422131</c:v>
                </c:pt>
                <c:pt idx="38">
                  <c:v>0.14490831076167804</c:v>
                </c:pt>
                <c:pt idx="39">
                  <c:v>0.15050269806898833</c:v>
                </c:pt>
                <c:pt idx="40">
                  <c:v>0.15621185191747469</c:v>
                </c:pt>
                <c:pt idx="41">
                  <c:v>0.16203729623845844</c:v>
                </c:pt>
                <c:pt idx="42">
                  <c:v>0.16798055496326253</c:v>
                </c:pt>
                <c:pt idx="43">
                  <c:v>0.17404315202320844</c:v>
                </c:pt>
                <c:pt idx="44">
                  <c:v>0.18022661134961865</c:v>
                </c:pt>
                <c:pt idx="45">
                  <c:v>0.18653245687381531</c:v>
                </c:pt>
                <c:pt idx="46">
                  <c:v>0.19296221252712048</c:v>
                </c:pt>
                <c:pt idx="47">
                  <c:v>0.19951740224085554</c:v>
                </c:pt>
                <c:pt idx="48">
                  <c:v>0.20619954994634346</c:v>
                </c:pt>
                <c:pt idx="49">
                  <c:v>0.21301017957490628</c:v>
                </c:pt>
                <c:pt idx="50">
                  <c:v>0.21995081505786582</c:v>
                </c:pt>
                <c:pt idx="51">
                  <c:v>0.22702298032654428</c:v>
                </c:pt>
                <c:pt idx="52">
                  <c:v>0.23422819931226382</c:v>
                </c:pt>
                <c:pt idx="53">
                  <c:v>0.24156799594634637</c:v>
                </c:pt>
                <c:pt idx="54">
                  <c:v>0.24904389416011438</c:v>
                </c:pt>
                <c:pt idx="55">
                  <c:v>0.25665741788488938</c:v>
                </c:pt>
                <c:pt idx="56">
                  <c:v>0.26441009105199431</c:v>
                </c:pt>
                <c:pt idx="57">
                  <c:v>0.27230343759275055</c:v>
                </c:pt>
                <c:pt idx="58">
                  <c:v>0.28033898143848057</c:v>
                </c:pt>
                <c:pt idx="59">
                  <c:v>0.28851824652050601</c:v>
                </c:pt>
                <c:pt idx="60">
                  <c:v>0.29684275677014982</c:v>
                </c:pt>
                <c:pt idx="61">
                  <c:v>0.30531403611873331</c:v>
                </c:pt>
                <c:pt idx="62">
                  <c:v>0.3139336084975789</c:v>
                </c:pt>
                <c:pt idx="63">
                  <c:v>0.32270299783800915</c:v>
                </c:pt>
                <c:pt idx="64">
                  <c:v>0.33162372807134527</c:v>
                </c:pt>
                <c:pt idx="65">
                  <c:v>0.34069732312890982</c:v>
                </c:pt>
                <c:pt idx="66">
                  <c:v>0.34992530694202528</c:v>
                </c:pt>
                <c:pt idx="67">
                  <c:v>0.359309203442013</c:v>
                </c:pt>
                <c:pt idx="68">
                  <c:v>0.36885053656019534</c:v>
                </c:pt>
                <c:pt idx="69">
                  <c:v>0.37855083022789504</c:v>
                </c:pt>
                <c:pt idx="70">
                  <c:v>0.3884116083764334</c:v>
                </c:pt>
                <c:pt idx="71">
                  <c:v>0.39843439493713284</c:v>
                </c:pt>
                <c:pt idx="72">
                  <c:v>0.40862071384131532</c:v>
                </c:pt>
                <c:pt idx="73">
                  <c:v>0.41897208902030342</c:v>
                </c:pt>
                <c:pt idx="74">
                  <c:v>0.42949004440541827</c:v>
                </c:pt>
                <c:pt idx="75">
                  <c:v>0.44017610392798351</c:v>
                </c:pt>
                <c:pt idx="76">
                  <c:v>0.45103179151931949</c:v>
                </c:pt>
                <c:pt idx="77">
                  <c:v>0.46205863111074974</c:v>
                </c:pt>
                <c:pt idx="78">
                  <c:v>0.47325814663359517</c:v>
                </c:pt>
                <c:pt idx="79">
                  <c:v>0.48463186201917918</c:v>
                </c:pt>
                <c:pt idx="80">
                  <c:v>0.49618130119882342</c:v>
                </c:pt>
                <c:pt idx="81">
                  <c:v>0.50790798810384896</c:v>
                </c:pt>
                <c:pt idx="82">
                  <c:v>0.51981344666557983</c:v>
                </c:pt>
                <c:pt idx="83">
                  <c:v>0.5318992008153357</c:v>
                </c:pt>
                <c:pt idx="84">
                  <c:v>0.54416677448444051</c:v>
                </c:pt>
                <c:pt idx="85">
                  <c:v>0.5566176916042167</c:v>
                </c:pt>
                <c:pt idx="86">
                  <c:v>0.56925347610598465</c:v>
                </c:pt>
                <c:pt idx="87">
                  <c:v>0.58207565192106769</c:v>
                </c:pt>
                <c:pt idx="88">
                  <c:v>0.59508574298078765</c:v>
                </c:pt>
                <c:pt idx="89">
                  <c:v>0.60828527321646664</c:v>
                </c:pt>
                <c:pt idx="90">
                  <c:v>0.62167576655942713</c:v>
                </c:pt>
                <c:pt idx="91">
                  <c:v>0.6352587469409896</c:v>
                </c:pt>
                <c:pt idx="92">
                  <c:v>0.64903573829247863</c:v>
                </c:pt>
                <c:pt idx="93">
                  <c:v>0.66300826454521411</c:v>
                </c:pt>
                <c:pt idx="94">
                  <c:v>0.67717784963051986</c:v>
                </c:pt>
                <c:pt idx="95">
                  <c:v>0.69154601747971711</c:v>
                </c:pt>
                <c:pt idx="96">
                  <c:v>0.70611429202412734</c:v>
                </c:pt>
                <c:pt idx="97">
                  <c:v>0.72088419719507413</c:v>
                </c:pt>
                <c:pt idx="98">
                  <c:v>0.73585725692387927</c:v>
                </c:pt>
                <c:pt idx="99">
                  <c:v>0.75103499514186267</c:v>
                </c:pt>
                <c:pt idx="100">
                  <c:v>0.76641893578034948</c:v>
                </c:pt>
                <c:pt idx="101">
                  <c:v>0.78201060277066059</c:v>
                </c:pt>
                <c:pt idx="102">
                  <c:v>0.79781152004411793</c:v>
                </c:pt>
                <c:pt idx="103">
                  <c:v>0.81382321153204451</c:v>
                </c:pt>
                <c:pt idx="104">
                  <c:v>0.8300472011657607</c:v>
                </c:pt>
                <c:pt idx="105">
                  <c:v>0.84648501287659006</c:v>
                </c:pt>
                <c:pt idx="106">
                  <c:v>0.86313817059585363</c:v>
                </c:pt>
                <c:pt idx="107">
                  <c:v>0.88000819825487531</c:v>
                </c:pt>
                <c:pt idx="108">
                  <c:v>0.89709661978497501</c:v>
                </c:pt>
                <c:pt idx="109">
                  <c:v>0.91440495911747544</c:v>
                </c:pt>
                <c:pt idx="110">
                  <c:v>0.93193474018369982</c:v>
                </c:pt>
                <c:pt idx="111">
                  <c:v>0.94968748691496951</c:v>
                </c:pt>
                <c:pt idx="112">
                  <c:v>0.96766472324260666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206272"/>
        <c:axId val="77207808"/>
      </c:scatterChart>
      <c:valAx>
        <c:axId val="77206272"/>
        <c:scaling>
          <c:orientation val="minMax"/>
          <c:min val="2000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25400"/>
        </c:spPr>
        <c:txPr>
          <a:bodyPr/>
          <a:lstStyle/>
          <a:p>
            <a:pPr>
              <a:defRPr b="1"/>
            </a:pPr>
            <a:endParaRPr lang="en-US"/>
          </a:p>
        </c:txPr>
        <c:crossAx val="77207808"/>
        <c:crosses val="autoZero"/>
        <c:crossBetween val="midCat"/>
      </c:valAx>
      <c:valAx>
        <c:axId val="772078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25400"/>
        </c:spPr>
        <c:txPr>
          <a:bodyPr/>
          <a:lstStyle/>
          <a:p>
            <a:pPr>
              <a:defRPr b="1"/>
            </a:pPr>
            <a:endParaRPr lang="en-US"/>
          </a:p>
        </c:txPr>
        <c:crossAx val="77206272"/>
        <c:crossesAt val="2000"/>
        <c:crossBetween val="midCat"/>
      </c:valAx>
    </c:plotArea>
    <c:plotVisOnly val="1"/>
    <c:dispBlanksAs val="gap"/>
    <c:showDLblsOverMax val="0"/>
  </c:chart>
  <c:spPr>
    <a:ln w="38100">
      <a:solidFill>
        <a:srgbClr val="0070C0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BDF0DF-9154-41B7-8F52-6E132AF92EA2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E0B18B7-F7C0-40A9-8F65-214E3465242F}">
      <dgm:prSet phldrT="[Text]"/>
      <dgm:spPr/>
      <dgm:t>
        <a:bodyPr/>
        <a:lstStyle/>
        <a:p>
          <a:r>
            <a:rPr lang="en-US" dirty="0" smtClean="0"/>
            <a:t>Policies and Values Elements</a:t>
          </a:r>
          <a:endParaRPr lang="en-US" dirty="0"/>
        </a:p>
      </dgm:t>
    </dgm:pt>
    <dgm:pt modelId="{162544AD-8267-4098-B0CF-4E9061D84A3C}" type="parTrans" cxnId="{7A1C6E00-8E35-405B-9184-4ABB1481F95A}">
      <dgm:prSet/>
      <dgm:spPr/>
      <dgm:t>
        <a:bodyPr/>
        <a:lstStyle/>
        <a:p>
          <a:endParaRPr lang="en-US"/>
        </a:p>
      </dgm:t>
    </dgm:pt>
    <dgm:pt modelId="{F49AACF5-69D8-4E13-A1E8-C7E67DDCF66C}" type="sibTrans" cxnId="{7A1C6E00-8E35-405B-9184-4ABB1481F95A}">
      <dgm:prSet/>
      <dgm:spPr/>
      <dgm:t>
        <a:bodyPr/>
        <a:lstStyle/>
        <a:p>
          <a:endParaRPr lang="en-US"/>
        </a:p>
      </dgm:t>
    </dgm:pt>
    <dgm:pt modelId="{DA3FD2A0-8463-47C5-BE03-C2C9269DA022}">
      <dgm:prSet phldrT="[Text]"/>
      <dgm:spPr/>
      <dgm:t>
        <a:bodyPr/>
        <a:lstStyle/>
        <a:p>
          <a:r>
            <a:rPr lang="en-US" dirty="0" smtClean="0"/>
            <a:t>Regulatory Context, </a:t>
          </a:r>
          <a:r>
            <a:rPr lang="en-US" dirty="0" smtClean="0"/>
            <a:t>Cost Recovery &amp; Monitoring</a:t>
          </a:r>
          <a:endParaRPr lang="en-US" dirty="0"/>
        </a:p>
      </dgm:t>
    </dgm:pt>
    <dgm:pt modelId="{9CFA35B1-2913-4C51-9AE7-578D399C44DD}" type="parTrans" cxnId="{BA09F7CA-0510-49F0-A1B0-7BB3153E0C21}">
      <dgm:prSet/>
      <dgm:spPr/>
      <dgm:t>
        <a:bodyPr/>
        <a:lstStyle/>
        <a:p>
          <a:endParaRPr lang="en-US"/>
        </a:p>
      </dgm:t>
    </dgm:pt>
    <dgm:pt modelId="{58B0795C-7A9E-4204-9FBB-7AC63FCDE450}" type="sibTrans" cxnId="{BA09F7CA-0510-49F0-A1B0-7BB3153E0C21}">
      <dgm:prSet/>
      <dgm:spPr/>
      <dgm:t>
        <a:bodyPr/>
        <a:lstStyle/>
        <a:p>
          <a:endParaRPr lang="en-US"/>
        </a:p>
      </dgm:t>
    </dgm:pt>
    <dgm:pt modelId="{64A897BD-5E7F-4D9E-8164-EF0C09710C46}">
      <dgm:prSet phldrT="[Text]"/>
      <dgm:spPr/>
      <dgm:t>
        <a:bodyPr/>
        <a:lstStyle/>
        <a:p>
          <a:r>
            <a:rPr lang="en-US" dirty="0" smtClean="0"/>
            <a:t>Technical Components</a:t>
          </a:r>
          <a:endParaRPr lang="en-US" dirty="0"/>
        </a:p>
      </dgm:t>
    </dgm:pt>
    <dgm:pt modelId="{4DF40055-9232-43A2-BB00-BA7B1DDE50E1}" type="parTrans" cxnId="{098C6FFC-018C-4FDE-9A32-42C7E065E556}">
      <dgm:prSet/>
      <dgm:spPr/>
      <dgm:t>
        <a:bodyPr/>
        <a:lstStyle/>
        <a:p>
          <a:endParaRPr lang="en-US"/>
        </a:p>
      </dgm:t>
    </dgm:pt>
    <dgm:pt modelId="{A0C9940F-8F3D-4559-993F-290FBDED9F91}" type="sibTrans" cxnId="{098C6FFC-018C-4FDE-9A32-42C7E065E556}">
      <dgm:prSet/>
      <dgm:spPr/>
      <dgm:t>
        <a:bodyPr/>
        <a:lstStyle/>
        <a:p>
          <a:endParaRPr lang="en-US"/>
        </a:p>
      </dgm:t>
    </dgm:pt>
    <dgm:pt modelId="{02CE3822-665A-4BCD-B306-8FDB999F57BA}" type="pres">
      <dgm:prSet presAssocID="{F2BDF0DF-9154-41B7-8F52-6E132AF92EA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C7B0ACC-14E4-4D39-8B6A-DE62DAEE02A3}" type="pres">
      <dgm:prSet presAssocID="{4E0B18B7-F7C0-40A9-8F65-214E3465242F}" presName="circ1" presStyleLbl="vennNode1" presStyleIdx="0" presStyleCnt="3"/>
      <dgm:spPr/>
      <dgm:t>
        <a:bodyPr/>
        <a:lstStyle/>
        <a:p>
          <a:endParaRPr lang="en-US"/>
        </a:p>
      </dgm:t>
    </dgm:pt>
    <dgm:pt modelId="{ADACDC3F-4A3B-41A1-A9AC-A8561F5A691B}" type="pres">
      <dgm:prSet presAssocID="{4E0B18B7-F7C0-40A9-8F65-214E3465242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7C7197-69B4-40CE-9EEE-8CF65B88665D}" type="pres">
      <dgm:prSet presAssocID="{DA3FD2A0-8463-47C5-BE03-C2C9269DA022}" presName="circ2" presStyleLbl="vennNode1" presStyleIdx="1" presStyleCnt="3"/>
      <dgm:spPr/>
      <dgm:t>
        <a:bodyPr/>
        <a:lstStyle/>
        <a:p>
          <a:endParaRPr lang="en-US"/>
        </a:p>
      </dgm:t>
    </dgm:pt>
    <dgm:pt modelId="{F0551B01-4637-4EBA-AF57-3F00E30B3A5E}" type="pres">
      <dgm:prSet presAssocID="{DA3FD2A0-8463-47C5-BE03-C2C9269DA02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29C8B0-949F-41C7-949D-33F00BD63530}" type="pres">
      <dgm:prSet presAssocID="{64A897BD-5E7F-4D9E-8164-EF0C09710C46}" presName="circ3" presStyleLbl="vennNode1" presStyleIdx="2" presStyleCnt="3"/>
      <dgm:spPr/>
      <dgm:t>
        <a:bodyPr/>
        <a:lstStyle/>
        <a:p>
          <a:endParaRPr lang="en-US"/>
        </a:p>
      </dgm:t>
    </dgm:pt>
    <dgm:pt modelId="{5147C98A-9B9B-40B9-BCCD-DE1A8154F6D0}" type="pres">
      <dgm:prSet presAssocID="{64A897BD-5E7F-4D9E-8164-EF0C09710C4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2E9BD94-849B-4A21-B99A-9E3E72785743}" type="presOf" srcId="{F2BDF0DF-9154-41B7-8F52-6E132AF92EA2}" destId="{02CE3822-665A-4BCD-B306-8FDB999F57BA}" srcOrd="0" destOrd="0" presId="urn:microsoft.com/office/officeart/2005/8/layout/venn1"/>
    <dgm:cxn modelId="{4E5B925A-87E8-4FAC-8E12-0C50FA8FE8EE}" type="presOf" srcId="{64A897BD-5E7F-4D9E-8164-EF0C09710C46}" destId="{0829C8B0-949F-41C7-949D-33F00BD63530}" srcOrd="0" destOrd="0" presId="urn:microsoft.com/office/officeart/2005/8/layout/venn1"/>
    <dgm:cxn modelId="{460DE232-672B-4322-95E3-8ED8FD9A30E3}" type="presOf" srcId="{64A897BD-5E7F-4D9E-8164-EF0C09710C46}" destId="{5147C98A-9B9B-40B9-BCCD-DE1A8154F6D0}" srcOrd="1" destOrd="0" presId="urn:microsoft.com/office/officeart/2005/8/layout/venn1"/>
    <dgm:cxn modelId="{7A1C6E00-8E35-405B-9184-4ABB1481F95A}" srcId="{F2BDF0DF-9154-41B7-8F52-6E132AF92EA2}" destId="{4E0B18B7-F7C0-40A9-8F65-214E3465242F}" srcOrd="0" destOrd="0" parTransId="{162544AD-8267-4098-B0CF-4E9061D84A3C}" sibTransId="{F49AACF5-69D8-4E13-A1E8-C7E67DDCF66C}"/>
    <dgm:cxn modelId="{329075C8-7D57-4188-8398-C69A865F7E3B}" type="presOf" srcId="{4E0B18B7-F7C0-40A9-8F65-214E3465242F}" destId="{0C7B0ACC-14E4-4D39-8B6A-DE62DAEE02A3}" srcOrd="0" destOrd="0" presId="urn:microsoft.com/office/officeart/2005/8/layout/venn1"/>
    <dgm:cxn modelId="{BA09F7CA-0510-49F0-A1B0-7BB3153E0C21}" srcId="{F2BDF0DF-9154-41B7-8F52-6E132AF92EA2}" destId="{DA3FD2A0-8463-47C5-BE03-C2C9269DA022}" srcOrd="1" destOrd="0" parTransId="{9CFA35B1-2913-4C51-9AE7-578D399C44DD}" sibTransId="{58B0795C-7A9E-4204-9FBB-7AC63FCDE450}"/>
    <dgm:cxn modelId="{098C6FFC-018C-4FDE-9A32-42C7E065E556}" srcId="{F2BDF0DF-9154-41B7-8F52-6E132AF92EA2}" destId="{64A897BD-5E7F-4D9E-8164-EF0C09710C46}" srcOrd="2" destOrd="0" parTransId="{4DF40055-9232-43A2-BB00-BA7B1DDE50E1}" sibTransId="{A0C9940F-8F3D-4559-993F-290FBDED9F91}"/>
    <dgm:cxn modelId="{FD307381-DD8A-41E2-A358-5D42A570538E}" type="presOf" srcId="{DA3FD2A0-8463-47C5-BE03-C2C9269DA022}" destId="{637C7197-69B4-40CE-9EEE-8CF65B88665D}" srcOrd="0" destOrd="0" presId="urn:microsoft.com/office/officeart/2005/8/layout/venn1"/>
    <dgm:cxn modelId="{C24A57AE-ECC8-4B20-97FA-D41F622CD3B7}" type="presOf" srcId="{4E0B18B7-F7C0-40A9-8F65-214E3465242F}" destId="{ADACDC3F-4A3B-41A1-A9AC-A8561F5A691B}" srcOrd="1" destOrd="0" presId="urn:microsoft.com/office/officeart/2005/8/layout/venn1"/>
    <dgm:cxn modelId="{CA7B28A0-ABBF-4711-8838-CE10F33E0A73}" type="presOf" srcId="{DA3FD2A0-8463-47C5-BE03-C2C9269DA022}" destId="{F0551B01-4637-4EBA-AF57-3F00E30B3A5E}" srcOrd="1" destOrd="0" presId="urn:microsoft.com/office/officeart/2005/8/layout/venn1"/>
    <dgm:cxn modelId="{1FF4735E-50DC-484B-B258-DAEAF707FE44}" type="presParOf" srcId="{02CE3822-665A-4BCD-B306-8FDB999F57BA}" destId="{0C7B0ACC-14E4-4D39-8B6A-DE62DAEE02A3}" srcOrd="0" destOrd="0" presId="urn:microsoft.com/office/officeart/2005/8/layout/venn1"/>
    <dgm:cxn modelId="{B54DC3BA-83AF-4F6D-B14D-8B295F21CDF9}" type="presParOf" srcId="{02CE3822-665A-4BCD-B306-8FDB999F57BA}" destId="{ADACDC3F-4A3B-41A1-A9AC-A8561F5A691B}" srcOrd="1" destOrd="0" presId="urn:microsoft.com/office/officeart/2005/8/layout/venn1"/>
    <dgm:cxn modelId="{C428CC29-F561-4463-8F82-1F58804E99C5}" type="presParOf" srcId="{02CE3822-665A-4BCD-B306-8FDB999F57BA}" destId="{637C7197-69B4-40CE-9EEE-8CF65B88665D}" srcOrd="2" destOrd="0" presId="urn:microsoft.com/office/officeart/2005/8/layout/venn1"/>
    <dgm:cxn modelId="{174C7FD8-BD04-4ED0-AC08-12D33B44CB7C}" type="presParOf" srcId="{02CE3822-665A-4BCD-B306-8FDB999F57BA}" destId="{F0551B01-4637-4EBA-AF57-3F00E30B3A5E}" srcOrd="3" destOrd="0" presId="urn:microsoft.com/office/officeart/2005/8/layout/venn1"/>
    <dgm:cxn modelId="{40B23869-87DE-49B9-B52E-2E55761DC831}" type="presParOf" srcId="{02CE3822-665A-4BCD-B306-8FDB999F57BA}" destId="{0829C8B0-949F-41C7-949D-33F00BD63530}" srcOrd="4" destOrd="0" presId="urn:microsoft.com/office/officeart/2005/8/layout/venn1"/>
    <dgm:cxn modelId="{961F8424-6C11-4636-AB9D-FDA864BC1539}" type="presParOf" srcId="{02CE3822-665A-4BCD-B306-8FDB999F57BA}" destId="{5147C98A-9B9B-40B9-BCCD-DE1A8154F6D0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C6E3F4-9FCF-4B00-BFE1-C825BD07DB6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C47DD5-ECEA-418C-B196-11D7C6493CE3}">
      <dgm:prSet phldrT="[Text]"/>
      <dgm:spPr/>
      <dgm:t>
        <a:bodyPr/>
        <a:lstStyle/>
        <a:p>
          <a:r>
            <a:rPr lang="en-US" dirty="0" smtClean="0"/>
            <a:t>Eelgrass habitat distribution and baseline conditions within Plan focus area</a:t>
          </a:r>
          <a:endParaRPr lang="en-US" dirty="0"/>
        </a:p>
      </dgm:t>
    </dgm:pt>
    <dgm:pt modelId="{047F0447-3ED3-4D34-8485-A8F8EF138418}" type="parTrans" cxnId="{7A554792-D8A9-4318-9192-6D8656412EF8}">
      <dgm:prSet/>
      <dgm:spPr/>
      <dgm:t>
        <a:bodyPr/>
        <a:lstStyle/>
        <a:p>
          <a:endParaRPr lang="en-US"/>
        </a:p>
      </dgm:t>
    </dgm:pt>
    <dgm:pt modelId="{764EBB0D-4B5F-4C12-8BBF-16E87F3AF490}" type="sibTrans" cxnId="{7A554792-D8A9-4318-9192-6D8656412EF8}">
      <dgm:prSet/>
      <dgm:spPr/>
      <dgm:t>
        <a:bodyPr/>
        <a:lstStyle/>
        <a:p>
          <a:endParaRPr lang="en-US"/>
        </a:p>
      </dgm:t>
    </dgm:pt>
    <dgm:pt modelId="{D8BAF503-57DA-4773-88BD-09A442A91761}">
      <dgm:prSet phldrT="[Text]"/>
      <dgm:spPr/>
      <dgm:t>
        <a:bodyPr/>
        <a:lstStyle/>
        <a:p>
          <a:endParaRPr lang="en-US" dirty="0"/>
        </a:p>
      </dgm:t>
    </dgm:pt>
    <dgm:pt modelId="{9ECAC2CA-0A2C-49A9-9C2E-5D26C52354BF}" type="parTrans" cxnId="{4F55A0B2-21E0-40E1-BD92-929F474D55FE}">
      <dgm:prSet/>
      <dgm:spPr/>
      <dgm:t>
        <a:bodyPr/>
        <a:lstStyle/>
        <a:p>
          <a:endParaRPr lang="en-US"/>
        </a:p>
      </dgm:t>
    </dgm:pt>
    <dgm:pt modelId="{6F2EF340-042B-4348-B3E2-B3B678652B1D}" type="sibTrans" cxnId="{4F55A0B2-21E0-40E1-BD92-929F474D55FE}">
      <dgm:prSet/>
      <dgm:spPr/>
      <dgm:t>
        <a:bodyPr/>
        <a:lstStyle/>
        <a:p>
          <a:endParaRPr lang="en-US"/>
        </a:p>
      </dgm:t>
    </dgm:pt>
    <dgm:pt modelId="{8760F1AA-9988-43E9-99A9-B3C77C610505}">
      <dgm:prSet phldrT="[Text]"/>
      <dgm:spPr/>
      <dgm:t>
        <a:bodyPr/>
        <a:lstStyle/>
        <a:p>
          <a:endParaRPr lang="en-US" dirty="0"/>
        </a:p>
      </dgm:t>
    </dgm:pt>
    <dgm:pt modelId="{E9AA9039-4083-43CC-AF44-7CB36A69C6A7}" type="sibTrans" cxnId="{5DD9BEDD-12E8-498A-970E-95BA6CD6F95B}">
      <dgm:prSet/>
      <dgm:spPr/>
      <dgm:t>
        <a:bodyPr/>
        <a:lstStyle/>
        <a:p>
          <a:endParaRPr lang="en-US"/>
        </a:p>
      </dgm:t>
    </dgm:pt>
    <dgm:pt modelId="{52E4ED36-33B2-4144-909D-7C9F388AFD28}" type="parTrans" cxnId="{5DD9BEDD-12E8-498A-970E-95BA6CD6F95B}">
      <dgm:prSet/>
      <dgm:spPr/>
      <dgm:t>
        <a:bodyPr/>
        <a:lstStyle/>
        <a:p>
          <a:endParaRPr lang="en-US"/>
        </a:p>
      </dgm:t>
    </dgm:pt>
    <dgm:pt modelId="{3A8BD72E-B285-4916-9D17-DF11794CA868}">
      <dgm:prSet phldrT="[Text]"/>
      <dgm:spPr/>
      <dgm:t>
        <a:bodyPr/>
        <a:lstStyle/>
        <a:p>
          <a:endParaRPr lang="en-US" dirty="0"/>
        </a:p>
      </dgm:t>
    </dgm:pt>
    <dgm:pt modelId="{EFC5E54A-AB73-4482-8F12-F79EAE68C37A}" type="sibTrans" cxnId="{29A7DB8A-CCB4-4D93-8255-C04398342D5F}">
      <dgm:prSet/>
      <dgm:spPr/>
      <dgm:t>
        <a:bodyPr/>
        <a:lstStyle/>
        <a:p>
          <a:endParaRPr lang="en-US"/>
        </a:p>
      </dgm:t>
    </dgm:pt>
    <dgm:pt modelId="{B142D1F5-465D-46D8-A615-44C9C5A051A6}" type="parTrans" cxnId="{29A7DB8A-CCB4-4D93-8255-C04398342D5F}">
      <dgm:prSet/>
      <dgm:spPr/>
      <dgm:t>
        <a:bodyPr/>
        <a:lstStyle/>
        <a:p>
          <a:endParaRPr lang="en-US"/>
        </a:p>
      </dgm:t>
    </dgm:pt>
    <dgm:pt modelId="{16D1173D-F4EE-4D27-8C1A-E43EBCE59A85}">
      <dgm:prSet/>
      <dgm:spPr/>
      <dgm:t>
        <a:bodyPr/>
        <a:lstStyle/>
        <a:p>
          <a:r>
            <a:rPr lang="en-US" smtClean="0"/>
            <a:t>Planning level assessment of potential impacts to eelgrass within Plan focus area</a:t>
          </a:r>
          <a:endParaRPr lang="en-US"/>
        </a:p>
      </dgm:t>
    </dgm:pt>
    <dgm:pt modelId="{F2310CA4-DD9C-4548-AE32-80360F1F5D6E}" type="parTrans" cxnId="{A66D4724-18F4-438E-A9F7-DBEBC8FC31D7}">
      <dgm:prSet/>
      <dgm:spPr/>
      <dgm:t>
        <a:bodyPr/>
        <a:lstStyle/>
        <a:p>
          <a:endParaRPr lang="en-US"/>
        </a:p>
      </dgm:t>
    </dgm:pt>
    <dgm:pt modelId="{13151BBF-C2EA-492B-8760-9A0AD215B2F6}" type="sibTrans" cxnId="{A66D4724-18F4-438E-A9F7-DBEBC8FC31D7}">
      <dgm:prSet/>
      <dgm:spPr/>
      <dgm:t>
        <a:bodyPr/>
        <a:lstStyle/>
        <a:p>
          <a:endParaRPr lang="en-US"/>
        </a:p>
      </dgm:t>
    </dgm:pt>
    <dgm:pt modelId="{8E1AF7A9-EF53-44F5-B224-A97843DA81E0}">
      <dgm:prSet/>
      <dgm:spPr/>
      <dgm:t>
        <a:bodyPr/>
        <a:lstStyle/>
        <a:p>
          <a:r>
            <a:rPr lang="en-US" dirty="0" smtClean="0"/>
            <a:t>Preliminary understanding of eelgrass mitigation needs and opportunities</a:t>
          </a:r>
          <a:endParaRPr lang="en-US" dirty="0"/>
        </a:p>
      </dgm:t>
    </dgm:pt>
    <dgm:pt modelId="{2469449E-6D38-4C60-9127-8CB3CD4E3DC1}" type="parTrans" cxnId="{2E5A4F20-0676-43D9-9F18-6D9980DB93D8}">
      <dgm:prSet/>
      <dgm:spPr/>
      <dgm:t>
        <a:bodyPr/>
        <a:lstStyle/>
        <a:p>
          <a:endParaRPr lang="en-US"/>
        </a:p>
      </dgm:t>
    </dgm:pt>
    <dgm:pt modelId="{3BC86EF5-1642-4C20-AC2B-9C24ABF31A67}" type="sibTrans" cxnId="{2E5A4F20-0676-43D9-9F18-6D9980DB93D8}">
      <dgm:prSet/>
      <dgm:spPr/>
      <dgm:t>
        <a:bodyPr/>
        <a:lstStyle/>
        <a:p>
          <a:endParaRPr lang="en-US"/>
        </a:p>
      </dgm:t>
    </dgm:pt>
    <dgm:pt modelId="{83B6BBB7-C354-48E5-85EC-B6A5572FEBAB}" type="pres">
      <dgm:prSet presAssocID="{26C6E3F4-9FCF-4B00-BFE1-C825BD07DB6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5595D2B-B185-40F6-9752-FB8C17CAC6F5}" type="pres">
      <dgm:prSet presAssocID="{3A8BD72E-B285-4916-9D17-DF11794CA868}" presName="composite" presStyleCnt="0"/>
      <dgm:spPr/>
    </dgm:pt>
    <dgm:pt modelId="{4C6BFC70-B2C1-4E98-83E2-ED334A964BAB}" type="pres">
      <dgm:prSet presAssocID="{3A8BD72E-B285-4916-9D17-DF11794CA868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E17BEE-2650-426B-8E93-3FD8C5036DFD}" type="pres">
      <dgm:prSet presAssocID="{3A8BD72E-B285-4916-9D17-DF11794CA868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21DBDB-BA45-43C6-A08C-44D8BEB7A474}" type="pres">
      <dgm:prSet presAssocID="{EFC5E54A-AB73-4482-8F12-F79EAE68C37A}" presName="sp" presStyleCnt="0"/>
      <dgm:spPr/>
    </dgm:pt>
    <dgm:pt modelId="{EED9C659-CA28-43B6-BAE6-DC31588F19BE}" type="pres">
      <dgm:prSet presAssocID="{8760F1AA-9988-43E9-99A9-B3C77C610505}" presName="composite" presStyleCnt="0"/>
      <dgm:spPr/>
    </dgm:pt>
    <dgm:pt modelId="{5A6343EB-2743-4EE7-BDE9-B164FDC86F8A}" type="pres">
      <dgm:prSet presAssocID="{8760F1AA-9988-43E9-99A9-B3C77C610505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0F3BFC-14E1-4388-B947-332EE211A4AE}" type="pres">
      <dgm:prSet presAssocID="{8760F1AA-9988-43E9-99A9-B3C77C610505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A16FE-F9C1-477F-A315-69CF3709DDE8}" type="pres">
      <dgm:prSet presAssocID="{E9AA9039-4083-43CC-AF44-7CB36A69C6A7}" presName="sp" presStyleCnt="0"/>
      <dgm:spPr/>
    </dgm:pt>
    <dgm:pt modelId="{BA62B317-4FB7-4A01-B369-C331A1208042}" type="pres">
      <dgm:prSet presAssocID="{D8BAF503-57DA-4773-88BD-09A442A91761}" presName="composite" presStyleCnt="0"/>
      <dgm:spPr/>
    </dgm:pt>
    <dgm:pt modelId="{64CA1E99-D467-4E82-8D88-5ED851366208}" type="pres">
      <dgm:prSet presAssocID="{D8BAF503-57DA-4773-88BD-09A442A91761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FD0B06-F99F-4802-9DA9-44572A980D6C}" type="pres">
      <dgm:prSet presAssocID="{D8BAF503-57DA-4773-88BD-09A442A91761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EAC1D2-754A-4ADF-805F-F50CF5DF86BD}" type="presOf" srcId="{3A8BD72E-B285-4916-9D17-DF11794CA868}" destId="{4C6BFC70-B2C1-4E98-83E2-ED334A964BAB}" srcOrd="0" destOrd="0" presId="urn:microsoft.com/office/officeart/2005/8/layout/chevron2"/>
    <dgm:cxn modelId="{335D386F-D3BB-4563-A98B-F62D874F309E}" type="presOf" srcId="{ABC47DD5-ECEA-418C-B196-11D7C6493CE3}" destId="{02E17BEE-2650-426B-8E93-3FD8C5036DFD}" srcOrd="0" destOrd="0" presId="urn:microsoft.com/office/officeart/2005/8/layout/chevron2"/>
    <dgm:cxn modelId="{5DD9BEDD-12E8-498A-970E-95BA6CD6F95B}" srcId="{26C6E3F4-9FCF-4B00-BFE1-C825BD07DB6D}" destId="{8760F1AA-9988-43E9-99A9-B3C77C610505}" srcOrd="1" destOrd="0" parTransId="{52E4ED36-33B2-4144-909D-7C9F388AFD28}" sibTransId="{E9AA9039-4083-43CC-AF44-7CB36A69C6A7}"/>
    <dgm:cxn modelId="{7A554792-D8A9-4318-9192-6D8656412EF8}" srcId="{3A8BD72E-B285-4916-9D17-DF11794CA868}" destId="{ABC47DD5-ECEA-418C-B196-11D7C6493CE3}" srcOrd="0" destOrd="0" parTransId="{047F0447-3ED3-4D34-8485-A8F8EF138418}" sibTransId="{764EBB0D-4B5F-4C12-8BBF-16E87F3AF490}"/>
    <dgm:cxn modelId="{83F45703-46BA-4143-AE18-07305B7171D7}" type="presOf" srcId="{8760F1AA-9988-43E9-99A9-B3C77C610505}" destId="{5A6343EB-2743-4EE7-BDE9-B164FDC86F8A}" srcOrd="0" destOrd="0" presId="urn:microsoft.com/office/officeart/2005/8/layout/chevron2"/>
    <dgm:cxn modelId="{3AD5C61A-833F-4B1B-AEA5-02D80CC4C97F}" type="presOf" srcId="{8E1AF7A9-EF53-44F5-B224-A97843DA81E0}" destId="{94FD0B06-F99F-4802-9DA9-44572A980D6C}" srcOrd="0" destOrd="0" presId="urn:microsoft.com/office/officeart/2005/8/layout/chevron2"/>
    <dgm:cxn modelId="{9D99D462-1567-4323-B9D0-3FD233F2C0E7}" type="presOf" srcId="{16D1173D-F4EE-4D27-8C1A-E43EBCE59A85}" destId="{340F3BFC-14E1-4388-B947-332EE211A4AE}" srcOrd="0" destOrd="0" presId="urn:microsoft.com/office/officeart/2005/8/layout/chevron2"/>
    <dgm:cxn modelId="{EB383038-6C26-438C-8674-3E17FF75CD65}" type="presOf" srcId="{26C6E3F4-9FCF-4B00-BFE1-C825BD07DB6D}" destId="{83B6BBB7-C354-48E5-85EC-B6A5572FEBAB}" srcOrd="0" destOrd="0" presId="urn:microsoft.com/office/officeart/2005/8/layout/chevron2"/>
    <dgm:cxn modelId="{342C2CB6-D89D-436B-8CA4-A9B22E7E733F}" type="presOf" srcId="{D8BAF503-57DA-4773-88BD-09A442A91761}" destId="{64CA1E99-D467-4E82-8D88-5ED851366208}" srcOrd="0" destOrd="0" presId="urn:microsoft.com/office/officeart/2005/8/layout/chevron2"/>
    <dgm:cxn modelId="{A66D4724-18F4-438E-A9F7-DBEBC8FC31D7}" srcId="{8760F1AA-9988-43E9-99A9-B3C77C610505}" destId="{16D1173D-F4EE-4D27-8C1A-E43EBCE59A85}" srcOrd="0" destOrd="0" parTransId="{F2310CA4-DD9C-4548-AE32-80360F1F5D6E}" sibTransId="{13151BBF-C2EA-492B-8760-9A0AD215B2F6}"/>
    <dgm:cxn modelId="{2E5A4F20-0676-43D9-9F18-6D9980DB93D8}" srcId="{D8BAF503-57DA-4773-88BD-09A442A91761}" destId="{8E1AF7A9-EF53-44F5-B224-A97843DA81E0}" srcOrd="0" destOrd="0" parTransId="{2469449E-6D38-4C60-9127-8CB3CD4E3DC1}" sibTransId="{3BC86EF5-1642-4C20-AC2B-9C24ABF31A67}"/>
    <dgm:cxn modelId="{4F55A0B2-21E0-40E1-BD92-929F474D55FE}" srcId="{26C6E3F4-9FCF-4B00-BFE1-C825BD07DB6D}" destId="{D8BAF503-57DA-4773-88BD-09A442A91761}" srcOrd="2" destOrd="0" parTransId="{9ECAC2CA-0A2C-49A9-9C2E-5D26C52354BF}" sibTransId="{6F2EF340-042B-4348-B3E2-B3B678652B1D}"/>
    <dgm:cxn modelId="{29A7DB8A-CCB4-4D93-8255-C04398342D5F}" srcId="{26C6E3F4-9FCF-4B00-BFE1-C825BD07DB6D}" destId="{3A8BD72E-B285-4916-9D17-DF11794CA868}" srcOrd="0" destOrd="0" parTransId="{B142D1F5-465D-46D8-A615-44C9C5A051A6}" sibTransId="{EFC5E54A-AB73-4482-8F12-F79EAE68C37A}"/>
    <dgm:cxn modelId="{49ADD815-F289-4E1D-9930-F600935B11E4}" type="presParOf" srcId="{83B6BBB7-C354-48E5-85EC-B6A5572FEBAB}" destId="{A5595D2B-B185-40F6-9752-FB8C17CAC6F5}" srcOrd="0" destOrd="0" presId="urn:microsoft.com/office/officeart/2005/8/layout/chevron2"/>
    <dgm:cxn modelId="{98E0638E-0E97-4669-BBC1-26F47C092272}" type="presParOf" srcId="{A5595D2B-B185-40F6-9752-FB8C17CAC6F5}" destId="{4C6BFC70-B2C1-4E98-83E2-ED334A964BAB}" srcOrd="0" destOrd="0" presId="urn:microsoft.com/office/officeart/2005/8/layout/chevron2"/>
    <dgm:cxn modelId="{08A7FA57-16CF-4DB4-9396-498CE9A5E177}" type="presParOf" srcId="{A5595D2B-B185-40F6-9752-FB8C17CAC6F5}" destId="{02E17BEE-2650-426B-8E93-3FD8C5036DFD}" srcOrd="1" destOrd="0" presId="urn:microsoft.com/office/officeart/2005/8/layout/chevron2"/>
    <dgm:cxn modelId="{51ED677E-439E-4711-9A9A-601BE343A29D}" type="presParOf" srcId="{83B6BBB7-C354-48E5-85EC-B6A5572FEBAB}" destId="{6A21DBDB-BA45-43C6-A08C-44D8BEB7A474}" srcOrd="1" destOrd="0" presId="urn:microsoft.com/office/officeart/2005/8/layout/chevron2"/>
    <dgm:cxn modelId="{A31078FB-2AF4-4874-9B81-2B46EFC77CA1}" type="presParOf" srcId="{83B6BBB7-C354-48E5-85EC-B6A5572FEBAB}" destId="{EED9C659-CA28-43B6-BAE6-DC31588F19BE}" srcOrd="2" destOrd="0" presId="urn:microsoft.com/office/officeart/2005/8/layout/chevron2"/>
    <dgm:cxn modelId="{D3A164FF-9CDC-454F-9ABC-F879C60AE4D1}" type="presParOf" srcId="{EED9C659-CA28-43B6-BAE6-DC31588F19BE}" destId="{5A6343EB-2743-4EE7-BDE9-B164FDC86F8A}" srcOrd="0" destOrd="0" presId="urn:microsoft.com/office/officeart/2005/8/layout/chevron2"/>
    <dgm:cxn modelId="{79EBA0DA-4A70-45AC-B384-988C77578A19}" type="presParOf" srcId="{EED9C659-CA28-43B6-BAE6-DC31588F19BE}" destId="{340F3BFC-14E1-4388-B947-332EE211A4AE}" srcOrd="1" destOrd="0" presId="urn:microsoft.com/office/officeart/2005/8/layout/chevron2"/>
    <dgm:cxn modelId="{CFDC1672-D2F3-43F8-9F4F-93015EE44CD9}" type="presParOf" srcId="{83B6BBB7-C354-48E5-85EC-B6A5572FEBAB}" destId="{8D3A16FE-F9C1-477F-A315-69CF3709DDE8}" srcOrd="3" destOrd="0" presId="urn:microsoft.com/office/officeart/2005/8/layout/chevron2"/>
    <dgm:cxn modelId="{C5465F0B-CB49-40F1-B37D-CAC7440011D4}" type="presParOf" srcId="{83B6BBB7-C354-48E5-85EC-B6A5572FEBAB}" destId="{BA62B317-4FB7-4A01-B369-C331A1208042}" srcOrd="4" destOrd="0" presId="urn:microsoft.com/office/officeart/2005/8/layout/chevron2"/>
    <dgm:cxn modelId="{6CF983D3-1967-4E60-ADE9-B584449955E5}" type="presParOf" srcId="{BA62B317-4FB7-4A01-B369-C331A1208042}" destId="{64CA1E99-D467-4E82-8D88-5ED851366208}" srcOrd="0" destOrd="0" presId="urn:microsoft.com/office/officeart/2005/8/layout/chevron2"/>
    <dgm:cxn modelId="{33FA506E-B845-4533-8559-5CCA3281467B}" type="presParOf" srcId="{BA62B317-4FB7-4A01-B369-C331A1208042}" destId="{94FD0B06-F99F-4802-9DA9-44572A980D6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7B0ACC-14E4-4D39-8B6A-DE62DAEE02A3}">
      <dsp:nvSpPr>
        <dsp:cNvPr id="0" name=""/>
        <dsp:cNvSpPr/>
      </dsp:nvSpPr>
      <dsp:spPr>
        <a:xfrm>
          <a:off x="1828799" y="50799"/>
          <a:ext cx="2438400" cy="24384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Policies and Values Elements</a:t>
          </a:r>
          <a:endParaRPr lang="en-US" sz="2100" kern="1200" dirty="0"/>
        </a:p>
      </dsp:txBody>
      <dsp:txXfrm>
        <a:off x="2153920" y="477519"/>
        <a:ext cx="1788160" cy="1097280"/>
      </dsp:txXfrm>
    </dsp:sp>
    <dsp:sp modelId="{637C7197-69B4-40CE-9EEE-8CF65B88665D}">
      <dsp:nvSpPr>
        <dsp:cNvPr id="0" name=""/>
        <dsp:cNvSpPr/>
      </dsp:nvSpPr>
      <dsp:spPr>
        <a:xfrm>
          <a:off x="2708656" y="1574800"/>
          <a:ext cx="2438400" cy="24384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Regulatory Context, </a:t>
          </a:r>
          <a:r>
            <a:rPr lang="en-US" sz="2100" kern="1200" dirty="0" smtClean="0"/>
            <a:t>Cost Recovery &amp; Monitoring</a:t>
          </a:r>
          <a:endParaRPr lang="en-US" sz="2100" kern="1200" dirty="0"/>
        </a:p>
      </dsp:txBody>
      <dsp:txXfrm>
        <a:off x="3454400" y="2204719"/>
        <a:ext cx="1463040" cy="1341120"/>
      </dsp:txXfrm>
    </dsp:sp>
    <dsp:sp modelId="{0829C8B0-949F-41C7-949D-33F00BD63530}">
      <dsp:nvSpPr>
        <dsp:cNvPr id="0" name=""/>
        <dsp:cNvSpPr/>
      </dsp:nvSpPr>
      <dsp:spPr>
        <a:xfrm>
          <a:off x="948943" y="1574800"/>
          <a:ext cx="2438400" cy="24384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Technical Components</a:t>
          </a:r>
          <a:endParaRPr lang="en-US" sz="2100" kern="1200" dirty="0"/>
        </a:p>
      </dsp:txBody>
      <dsp:txXfrm>
        <a:off x="1178560" y="2204719"/>
        <a:ext cx="1463040" cy="1341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6BFC70-B2C1-4E98-83E2-ED334A964BAB}">
      <dsp:nvSpPr>
        <dsp:cNvPr id="0" name=""/>
        <dsp:cNvSpPr/>
      </dsp:nvSpPr>
      <dsp:spPr>
        <a:xfrm rot="5400000">
          <a:off x="-222646" y="223826"/>
          <a:ext cx="1484312" cy="10390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/>
        </a:p>
      </dsp:txBody>
      <dsp:txXfrm rot="-5400000">
        <a:off x="1" y="520688"/>
        <a:ext cx="1039018" cy="445294"/>
      </dsp:txXfrm>
    </dsp:sp>
    <dsp:sp modelId="{02E17BEE-2650-426B-8E93-3FD8C5036DFD}">
      <dsp:nvSpPr>
        <dsp:cNvPr id="0" name=""/>
        <dsp:cNvSpPr/>
      </dsp:nvSpPr>
      <dsp:spPr>
        <a:xfrm rot="5400000">
          <a:off x="3085107" y="-2044909"/>
          <a:ext cx="964803" cy="50569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Eelgrass habitat distribution and baseline conditions within Plan focus area</a:t>
          </a:r>
          <a:endParaRPr lang="en-US" sz="2100" kern="1200" dirty="0"/>
        </a:p>
      </dsp:txBody>
      <dsp:txXfrm rot="-5400000">
        <a:off x="1039018" y="48278"/>
        <a:ext cx="5009883" cy="870607"/>
      </dsp:txXfrm>
    </dsp:sp>
    <dsp:sp modelId="{5A6343EB-2743-4EE7-BDE9-B164FDC86F8A}">
      <dsp:nvSpPr>
        <dsp:cNvPr id="0" name=""/>
        <dsp:cNvSpPr/>
      </dsp:nvSpPr>
      <dsp:spPr>
        <a:xfrm rot="5400000">
          <a:off x="-222646" y="1512490"/>
          <a:ext cx="1484312" cy="10390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/>
        </a:p>
      </dsp:txBody>
      <dsp:txXfrm rot="-5400000">
        <a:off x="1" y="1809352"/>
        <a:ext cx="1039018" cy="445294"/>
      </dsp:txXfrm>
    </dsp:sp>
    <dsp:sp modelId="{340F3BFC-14E1-4388-B947-332EE211A4AE}">
      <dsp:nvSpPr>
        <dsp:cNvPr id="0" name=""/>
        <dsp:cNvSpPr/>
      </dsp:nvSpPr>
      <dsp:spPr>
        <a:xfrm rot="5400000">
          <a:off x="3085107" y="-756245"/>
          <a:ext cx="964803" cy="50569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smtClean="0"/>
            <a:t>Planning level assessment of potential impacts to eelgrass within Plan focus area</a:t>
          </a:r>
          <a:endParaRPr lang="en-US" sz="2100" kern="1200"/>
        </a:p>
      </dsp:txBody>
      <dsp:txXfrm rot="-5400000">
        <a:off x="1039018" y="1336942"/>
        <a:ext cx="5009883" cy="870607"/>
      </dsp:txXfrm>
    </dsp:sp>
    <dsp:sp modelId="{64CA1E99-D467-4E82-8D88-5ED851366208}">
      <dsp:nvSpPr>
        <dsp:cNvPr id="0" name=""/>
        <dsp:cNvSpPr/>
      </dsp:nvSpPr>
      <dsp:spPr>
        <a:xfrm rot="5400000">
          <a:off x="-222646" y="2801154"/>
          <a:ext cx="1484312" cy="10390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/>
        </a:p>
      </dsp:txBody>
      <dsp:txXfrm rot="-5400000">
        <a:off x="1" y="3098016"/>
        <a:ext cx="1039018" cy="445294"/>
      </dsp:txXfrm>
    </dsp:sp>
    <dsp:sp modelId="{94FD0B06-F99F-4802-9DA9-44572A980D6C}">
      <dsp:nvSpPr>
        <dsp:cNvPr id="0" name=""/>
        <dsp:cNvSpPr/>
      </dsp:nvSpPr>
      <dsp:spPr>
        <a:xfrm rot="5400000">
          <a:off x="3085107" y="532418"/>
          <a:ext cx="964803" cy="50569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Preliminary understanding of eelgrass mitigation needs and opportunities</a:t>
          </a:r>
          <a:endParaRPr lang="en-US" sz="2100" kern="1200" dirty="0"/>
        </a:p>
      </dsp:txBody>
      <dsp:txXfrm rot="-5400000">
        <a:off x="1039018" y="2625605"/>
        <a:ext cx="5009883" cy="8706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0.02645</cdr:x>
      <cdr:y>0.38975</cdr:y>
    </cdr:from>
    <cdr:to>
      <cdr:x>0.06403</cdr:x>
      <cdr:y>0.52912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41542" y="2139007"/>
          <a:ext cx="698091" cy="3244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1600" b="1" dirty="0" smtClean="0"/>
            <a:t>Meters</a:t>
          </a:r>
          <a:endParaRPr lang="en-US" sz="1600" b="1" dirty="0"/>
        </a:p>
      </cdr:txBody>
    </cdr:sp>
  </cdr:relSizeAnchor>
  <cdr:relSizeAnchor xmlns:cdr="http://schemas.openxmlformats.org/drawingml/2006/chartDrawing">
    <cdr:from>
      <cdr:x>0.46124</cdr:x>
      <cdr:y>0.90493</cdr:y>
    </cdr:from>
    <cdr:to>
      <cdr:x>0.5421</cdr:x>
      <cdr:y>0.96971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982065" y="4532672"/>
          <a:ext cx="698091" cy="3244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1600" b="1" dirty="0" smtClean="0"/>
            <a:t>Year</a:t>
          </a:r>
          <a:endParaRPr lang="en-US" sz="16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F33111-A905-41E2-B81C-CCBC9772AA6A}" type="datetimeFigureOut">
              <a:rPr lang="en-US" smtClean="0"/>
              <a:t>5/8/2016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FA51F4-0571-4BFA-8D76-44E57865B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66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A51F4-0571-4BFA-8D76-44E57865B0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40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 home message:-eelgrass</a:t>
            </a:r>
            <a:r>
              <a:rPr lang="en-US" baseline="0" dirty="0" smtClean="0"/>
              <a:t> is occupying the majority of its available habitat in Humboldt Bay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A51F4-0571-4BFA-8D76-44E57865B0C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52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A51F4-0571-4BFA-8D76-44E57865B0C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632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Goal: Development</a:t>
            </a:r>
            <a:r>
              <a:rPr lang="en-US" baseline="0" dirty="0" smtClean="0"/>
              <a:t> and adoption of this plan facilitates more efficient permitting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A51F4-0571-4BFA-8D76-44E57865B0C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26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a system</a:t>
            </a:r>
            <a:r>
              <a:rPr lang="en-US" baseline="0" dirty="0" smtClean="0"/>
              <a:t> like Humboldt Bay, it’s going to be very important to apply the right tools in order to get both the impact assessment and mitigation targets correct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A51F4-0571-4BFA-8D76-44E57865B0C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95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 currently taking advantage of existing monitoring projects to calibrate</a:t>
            </a:r>
            <a:r>
              <a:rPr lang="en-US" baseline="0" dirty="0" smtClean="0"/>
              <a:t> our photogrammetric surveying techniques because it provides a good opportunity to cross-validate with existing techniques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A51F4-0571-4BFA-8D76-44E57865B0C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47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Less than1.5 acres of eelgrass in over a mile of channel in </a:t>
            </a:r>
            <a:r>
              <a:rPr lang="en-US" dirty="0" err="1" smtClean="0"/>
              <a:t>Noyo</a:t>
            </a:r>
            <a:r>
              <a:rPr lang="en-US" dirty="0" smtClean="0"/>
              <a:t>. Much</a:t>
            </a:r>
            <a:r>
              <a:rPr lang="en-US" baseline="0" dirty="0" smtClean="0"/>
              <a:t> of it </a:t>
            </a:r>
            <a:r>
              <a:rPr lang="en-US" baseline="0" dirty="0" err="1" smtClean="0"/>
              <a:t>subtidal-hydroacoustic</a:t>
            </a:r>
            <a:r>
              <a:rPr lang="en-US" baseline="0" dirty="0" smtClean="0"/>
              <a:t> surveying is the right tool for this application.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A51F4-0571-4BFA-8D76-44E57865B0C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771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9CC09-B01A-4F15-8CED-A6F5FAAA2B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31210-0B1D-4880-ABB3-0C0212482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215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9CC09-B01A-4F15-8CED-A6F5FAAA2B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31210-0B1D-4880-ABB3-0C0212482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386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9CC09-B01A-4F15-8CED-A6F5FAAA2B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31210-0B1D-4880-ABB3-0C0212482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938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9CC09-B01A-4F15-8CED-A6F5FAAA2B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31210-0B1D-4880-ABB3-0C0212482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154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9CC09-B01A-4F15-8CED-A6F5FAAA2B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31210-0B1D-4880-ABB3-0C0212482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896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9CC09-B01A-4F15-8CED-A6F5FAAA2B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31210-0B1D-4880-ABB3-0C0212482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095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9CC09-B01A-4F15-8CED-A6F5FAAA2B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31210-0B1D-4880-ABB3-0C0212482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254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9CC09-B01A-4F15-8CED-A6F5FAAA2B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31210-0B1D-4880-ABB3-0C0212482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601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9CC09-B01A-4F15-8CED-A6F5FAAA2B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31210-0B1D-4880-ABB3-0C0212482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3711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9CC09-B01A-4F15-8CED-A6F5FAAA2B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31210-0B1D-4880-ABB3-0C0212482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2634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9CC09-B01A-4F15-8CED-A6F5FAAA2B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31210-0B1D-4880-ABB3-0C0212482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821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9CC09-B01A-4F15-8CED-A6F5FAAA2B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31210-0B1D-4880-ABB3-0C0212482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074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9CC09-B01A-4F15-8CED-A6F5FAAA2B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31210-0B1D-4880-ABB3-0C0212482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92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9CC09-B01A-4F15-8CED-A6F5FAAA2B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31210-0B1D-4880-ABB3-0C0212482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71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9CC09-B01A-4F15-8CED-A6F5FAAA2B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31210-0B1D-4880-ABB3-0C0212482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32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9CC09-B01A-4F15-8CED-A6F5FAAA2B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31210-0B1D-4880-ABB3-0C0212482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180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9CC09-B01A-4F15-8CED-A6F5FAAA2B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31210-0B1D-4880-ABB3-0C0212482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601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9CC09-B01A-4F15-8CED-A6F5FAAA2B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31210-0B1D-4880-ABB3-0C0212482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942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9CC09-B01A-4F15-8CED-A6F5FAAA2B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31210-0B1D-4880-ABB3-0C0212482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662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9CC09-B01A-4F15-8CED-A6F5FAAA2B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31210-0B1D-4880-ABB3-0C0212482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769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9CC09-B01A-4F15-8CED-A6F5FAAA2B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31210-0B1D-4880-ABB3-0C0212482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525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9CC09-B01A-4F15-8CED-A6F5FAAA2B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31210-0B1D-4880-ABB3-0C0212482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1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9CC09-B01A-4F15-8CED-A6F5FAAA2B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31210-0B1D-4880-ABB3-0C0212482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525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9CC09-B01A-4F15-8CED-A6F5FAAA2B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31210-0B1D-4880-ABB3-0C0212482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55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http://merkelinc.com/images/md_logo.gif" TargetMode="Externa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Pictures\Coolpix\Beach and Eelgrass 03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33" y="152400"/>
            <a:ext cx="8646581" cy="64849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81000"/>
            <a:ext cx="7772400" cy="1470025"/>
          </a:xfrm>
        </p:spPr>
        <p:txBody>
          <a:bodyPr/>
          <a:lstStyle/>
          <a:p>
            <a:r>
              <a:rPr lang="en-US" b="1" dirty="0" smtClean="0"/>
              <a:t>Humboldt Bay Eelgrass Management Plan: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1490" y="2971800"/>
            <a:ext cx="6400800" cy="1752600"/>
          </a:xfrm>
          <a:noFill/>
        </p:spPr>
        <p:txBody>
          <a:bodyPr/>
          <a:lstStyle/>
          <a:p>
            <a:r>
              <a:rPr lang="en-US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2"/>
                </a:solidFill>
              </a:rPr>
              <a:t>Humboldt Bay Harbor, Recreation and Conservation District</a:t>
            </a:r>
            <a:endParaRPr lang="en-US" b="1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tx2"/>
              </a:solidFill>
            </a:endParaRPr>
          </a:p>
        </p:txBody>
      </p:sp>
      <p:pic>
        <p:nvPicPr>
          <p:cNvPr id="1026" name="Picture 2" descr="md_logo.gif (45223 bytes)"/>
          <p:cNvPicPr>
            <a:picLocks noChangeAspect="1" noChangeArrowheads="1"/>
          </p:cNvPicPr>
          <p:nvPr/>
        </p:nvPicPr>
        <p:blipFill>
          <a:blip r:embed="rId4" r:link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86400"/>
            <a:ext cx="962025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630482"/>
            <a:ext cx="888683" cy="967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760" y="5265736"/>
            <a:ext cx="1388260" cy="137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2438399"/>
            <a:ext cx="7729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Collaborative Partner Meetings &amp; Plan Development Process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3270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Plan Development Components</a:t>
            </a:r>
            <a:endParaRPr lang="en-US" sz="3200" b="1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351807494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130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3" algn="ctr" rtl="0">
              <a:spcBef>
                <a:spcPct val="0"/>
              </a:spcBef>
            </a:pPr>
            <a:r>
              <a:rPr lang="en-US" sz="3200" b="1" dirty="0" smtClean="0">
                <a:latin typeface="+mj-lt"/>
              </a:rPr>
              <a:t>Policy Elements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Determine Plan priority/focus areas (HD</a:t>
            </a:r>
            <a:r>
              <a:rPr lang="en-US" sz="2000" dirty="0"/>
              <a:t>, </a:t>
            </a:r>
            <a:r>
              <a:rPr lang="en-US" sz="2000" dirty="0" err="1" smtClean="0"/>
              <a:t>Humbolt</a:t>
            </a:r>
            <a:r>
              <a:rPr lang="en-US" sz="2000" dirty="0" smtClean="0"/>
              <a:t> Co., municipalities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Develop up front criteria for </a:t>
            </a:r>
            <a:r>
              <a:rPr lang="en-US" sz="2000" dirty="0" smtClean="0"/>
              <a:t>eelgrass surveying and/or mitigation planning requirements </a:t>
            </a:r>
            <a:endParaRPr lang="en-US" sz="2000" dirty="0"/>
          </a:p>
          <a:p>
            <a:r>
              <a:rPr lang="en-US" sz="2000" dirty="0"/>
              <a:t>Identify eelgrass conservation/protection priorities/locations (input from public, tribes, other </a:t>
            </a:r>
            <a:r>
              <a:rPr lang="en-US" sz="2000" dirty="0" smtClean="0"/>
              <a:t>stakeholders)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2000" dirty="0" smtClean="0"/>
              <a:t>Establish </a:t>
            </a:r>
            <a:r>
              <a:rPr lang="en-US" sz="2000" dirty="0"/>
              <a:t>restoration/mitigation </a:t>
            </a:r>
            <a:r>
              <a:rPr lang="en-US" sz="2000" dirty="0" smtClean="0"/>
              <a:t>priorities</a:t>
            </a:r>
            <a:endParaRPr lang="en-US" sz="2000" dirty="0"/>
          </a:p>
          <a:p>
            <a:r>
              <a:rPr lang="en-US" sz="2000" dirty="0"/>
              <a:t>Address temporary (recurring) </a:t>
            </a:r>
            <a:r>
              <a:rPr lang="en-US" sz="2000" dirty="0" err="1"/>
              <a:t>vs</a:t>
            </a:r>
            <a:r>
              <a:rPr lang="en-US" sz="2000" dirty="0"/>
              <a:t> permanent impacts to eelgrass relative to mitigation requirements</a:t>
            </a:r>
          </a:p>
          <a:p>
            <a:r>
              <a:rPr lang="en-US" sz="2000" dirty="0"/>
              <a:t>Consider current </a:t>
            </a:r>
            <a:r>
              <a:rPr lang="en-US" sz="2000" dirty="0" err="1"/>
              <a:t>vs</a:t>
            </a:r>
            <a:r>
              <a:rPr lang="en-US" sz="2000" dirty="0"/>
              <a:t> future eelgrass distribution relating to climate change &amp; </a:t>
            </a:r>
            <a:r>
              <a:rPr lang="en-US" sz="2000" dirty="0" smtClean="0"/>
              <a:t>SLR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05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9" y="76200"/>
            <a:ext cx="8229600" cy="1143000"/>
          </a:xfrm>
        </p:spPr>
        <p:txBody>
          <a:bodyPr>
            <a:normAutofit/>
          </a:bodyPr>
          <a:lstStyle/>
          <a:p>
            <a:pPr lvl="3" algn="ctr" rtl="0">
              <a:spcBef>
                <a:spcPct val="0"/>
              </a:spcBef>
            </a:pPr>
            <a:r>
              <a:rPr lang="en-US" sz="3200" b="1" dirty="0" smtClean="0">
                <a:latin typeface="+mj-lt"/>
              </a:rPr>
              <a:t>Technical Components</a:t>
            </a:r>
            <a:endParaRPr lang="en-US" sz="320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333" y="1066800"/>
            <a:ext cx="8686800" cy="3962399"/>
          </a:xfrm>
        </p:spPr>
        <p:txBody>
          <a:bodyPr>
            <a:normAutofit/>
          </a:bodyPr>
          <a:lstStyle/>
          <a:p>
            <a:r>
              <a:rPr lang="en-US" sz="1800" dirty="0" smtClean="0"/>
              <a:t>Appropriate </a:t>
            </a:r>
            <a:r>
              <a:rPr lang="en-US" sz="1800" dirty="0"/>
              <a:t>mapping and impact assessment methodologies</a:t>
            </a:r>
          </a:p>
          <a:p>
            <a:r>
              <a:rPr lang="en-US" sz="1800" dirty="0"/>
              <a:t>Anticipating and evaluating direct and indirect impacts from projects</a:t>
            </a:r>
          </a:p>
          <a:p>
            <a:r>
              <a:rPr lang="en-US" sz="1800" dirty="0"/>
              <a:t>Addressing bathymetry, circulation, and other project-specific data needs</a:t>
            </a:r>
          </a:p>
          <a:p>
            <a:r>
              <a:rPr lang="en-US" sz="1800" dirty="0"/>
              <a:t>Evaluate active (e.g. transplant) </a:t>
            </a:r>
            <a:r>
              <a:rPr lang="en-US" sz="1800" dirty="0" err="1"/>
              <a:t>vs</a:t>
            </a:r>
            <a:r>
              <a:rPr lang="en-US" sz="1800" dirty="0"/>
              <a:t> passive (e.g. piling </a:t>
            </a:r>
            <a:r>
              <a:rPr lang="en-US" sz="1800" dirty="0" smtClean="0"/>
              <a:t>removal, Salt marsh restoration) </a:t>
            </a:r>
            <a:r>
              <a:rPr lang="en-US" sz="1800" dirty="0"/>
              <a:t>mitigation approach (strategies, relative costs, consistency with conservation priorities and other bay uses</a:t>
            </a:r>
            <a:r>
              <a:rPr lang="en-US" sz="1800" dirty="0" smtClean="0"/>
              <a:t>) and potential mitigation opportunities</a:t>
            </a:r>
            <a:endParaRPr lang="en-US" sz="1800" dirty="0"/>
          </a:p>
          <a:p>
            <a:r>
              <a:rPr lang="en-US" sz="1800" dirty="0"/>
              <a:t>Mitigation site development, transplanting considerations, onsite </a:t>
            </a:r>
            <a:r>
              <a:rPr lang="en-US" sz="1800" dirty="0" err="1"/>
              <a:t>vs</a:t>
            </a:r>
            <a:r>
              <a:rPr lang="en-US" sz="1800" dirty="0"/>
              <a:t> offsite </a:t>
            </a:r>
            <a:r>
              <a:rPr lang="en-US" sz="1800" dirty="0" smtClean="0"/>
              <a:t>mitigation (based on impact threshold, project site capacity, etc.), potential for banking credits</a:t>
            </a:r>
            <a:endParaRPr lang="en-US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9400" y="4000844"/>
            <a:ext cx="8635999" cy="2450756"/>
          </a:xfrm>
          <a:prstGeom prst="rect">
            <a:avLst/>
          </a:prstGeom>
          <a:ln w="12700">
            <a:solidFill>
              <a:schemeClr val="accent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2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3" algn="ctr" rtl="0">
              <a:spcBef>
                <a:spcPct val="0"/>
              </a:spcBef>
            </a:pPr>
            <a:r>
              <a:rPr lang="en-US" sz="2800" b="1" dirty="0" smtClean="0">
                <a:latin typeface="+mj-lt"/>
              </a:rPr>
              <a:t>CMP, Programmatic </a:t>
            </a:r>
            <a:r>
              <a:rPr lang="en-US" sz="2800" b="1" dirty="0" smtClean="0">
                <a:latin typeface="+mj-lt"/>
              </a:rPr>
              <a:t>Permitting, </a:t>
            </a:r>
            <a:r>
              <a:rPr lang="en-US" sz="2800" b="1" dirty="0" smtClean="0">
                <a:latin typeface="+mj-lt"/>
              </a:rPr>
              <a:t/>
            </a:r>
            <a:br>
              <a:rPr lang="en-US" sz="2800" b="1" dirty="0" smtClean="0">
                <a:latin typeface="+mj-lt"/>
              </a:rPr>
            </a:br>
            <a:r>
              <a:rPr lang="en-US" sz="2800" b="1" dirty="0" smtClean="0">
                <a:latin typeface="+mj-lt"/>
              </a:rPr>
              <a:t>Cost </a:t>
            </a:r>
            <a:r>
              <a:rPr lang="en-US" sz="2800" b="1" dirty="0" smtClean="0">
                <a:latin typeface="+mj-lt"/>
              </a:rPr>
              <a:t>Recovery, &amp; Monitoring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3657600" cy="5257800"/>
          </a:xfrm>
        </p:spPr>
        <p:txBody>
          <a:bodyPr>
            <a:normAutofit/>
          </a:bodyPr>
          <a:lstStyle/>
          <a:p>
            <a:pPr marL="342900" lvl="3" indent="-342900">
              <a:buFont typeface="Arial" pitchFamily="34" charset="0"/>
              <a:buChar char="•"/>
            </a:pPr>
            <a:r>
              <a:rPr lang="en-US" dirty="0" smtClean="0"/>
              <a:t>Understanding </a:t>
            </a:r>
            <a:r>
              <a:rPr lang="en-US" dirty="0"/>
              <a:t>and aligning state and federal permitting </a:t>
            </a:r>
            <a:r>
              <a:rPr lang="en-US" dirty="0" smtClean="0"/>
              <a:t>requirements and options</a:t>
            </a:r>
            <a:endParaRPr lang="en-US" dirty="0"/>
          </a:p>
          <a:p>
            <a:pPr marL="342900" lvl="3" indent="-342900">
              <a:buFont typeface="Arial" pitchFamily="34" charset="0"/>
              <a:buChar char="•"/>
            </a:pPr>
            <a:r>
              <a:rPr lang="en-US" dirty="0"/>
              <a:t>Exploring Regional General Permit and/or other programmatic permitting tools</a:t>
            </a:r>
          </a:p>
          <a:p>
            <a:pPr marL="342900" lvl="3" indent="-342900">
              <a:buFont typeface="Arial" pitchFamily="34" charset="0"/>
              <a:buChar char="•"/>
            </a:pPr>
            <a:r>
              <a:rPr lang="en-US" dirty="0"/>
              <a:t>Evaluating mitigation bank development, in lieu fee program, or hybrid </a:t>
            </a:r>
            <a:r>
              <a:rPr lang="en-US" dirty="0" smtClean="0"/>
              <a:t>approach</a:t>
            </a:r>
          </a:p>
          <a:p>
            <a:pPr marL="342900" lvl="3" indent="-342900">
              <a:buFont typeface="Arial" pitchFamily="34" charset="0"/>
              <a:buChar char="•"/>
            </a:pPr>
            <a:r>
              <a:rPr lang="en-US" dirty="0"/>
              <a:t>Develop framework for long-term eelgrass monitoring program in Humboldt </a:t>
            </a:r>
            <a:r>
              <a:rPr lang="en-US" dirty="0" smtClean="0"/>
              <a:t>Bay</a:t>
            </a:r>
            <a:endParaRPr lang="en-US" dirty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4182227" y="5029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3" indent="0">
              <a:buNone/>
            </a:pPr>
            <a:r>
              <a:rPr lang="en-US" dirty="0"/>
              <a:t>*Implementing some of these components may be beyond the initial scope of the Plan.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993" y="1506030"/>
            <a:ext cx="4031733" cy="2608769"/>
          </a:xfrm>
          <a:prstGeom prst="rect">
            <a:avLst/>
          </a:prstGeom>
          <a:ln w="19050">
            <a:solidFill>
              <a:srgbClr val="0E589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378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Opportunities for Plan Expansion?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8077200" cy="50292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900" dirty="0"/>
              <a:t>Recent state legislation: SB 1363 supports actions to combat ocean acidification </a:t>
            </a:r>
            <a:r>
              <a:rPr lang="en-US" sz="2900" dirty="0" smtClean="0"/>
              <a:t>:</a:t>
            </a:r>
          </a:p>
          <a:p>
            <a:pPr marL="0" indent="0">
              <a:buNone/>
            </a:pPr>
            <a:endParaRPr lang="en-US" sz="2900" dirty="0" smtClean="0"/>
          </a:p>
          <a:p>
            <a:r>
              <a:rPr lang="en-US" sz="2900" dirty="0" smtClean="0"/>
              <a:t>Promotes protection </a:t>
            </a:r>
            <a:r>
              <a:rPr lang="en-US" sz="2900" dirty="0"/>
              <a:t>and restoration of eelgrass </a:t>
            </a:r>
            <a:r>
              <a:rPr lang="en-US" sz="2900" dirty="0" smtClean="0"/>
              <a:t>habitat</a:t>
            </a:r>
          </a:p>
          <a:p>
            <a:pPr marL="0" indent="0">
              <a:buNone/>
            </a:pPr>
            <a:endParaRPr lang="en-US" sz="2900" dirty="0" smtClean="0"/>
          </a:p>
          <a:p>
            <a:r>
              <a:rPr lang="en-US" sz="2900" dirty="0" smtClean="0"/>
              <a:t>Provides for funding to support adaptive </a:t>
            </a:r>
            <a:r>
              <a:rPr lang="en-US" sz="2900" dirty="0"/>
              <a:t>management, planning, coordination, monitoring, research, and other necessary activities to minimize the adverse impacts of climate change</a:t>
            </a:r>
            <a:r>
              <a:rPr lang="en-US" sz="2900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600" dirty="0" smtClean="0"/>
              <a:t>Plan adoption/support- </a:t>
            </a:r>
          </a:p>
          <a:p>
            <a:pPr marL="0" indent="0">
              <a:buNone/>
            </a:pPr>
            <a:r>
              <a:rPr lang="en-US" sz="2600" dirty="0" smtClean="0"/>
              <a:t>Help leverage funding for </a:t>
            </a:r>
          </a:p>
          <a:p>
            <a:pPr marL="0" indent="0">
              <a:buNone/>
            </a:pPr>
            <a:r>
              <a:rPr lang="en-US" sz="2600" dirty="0" smtClean="0"/>
              <a:t>future implementation</a:t>
            </a:r>
            <a:endParaRPr lang="en-US" sz="26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4572000"/>
            <a:ext cx="3349966" cy="1951748"/>
          </a:xfrm>
          <a:prstGeom prst="rect">
            <a:avLst/>
          </a:prstGeom>
          <a:ln w="19050">
            <a:solidFill>
              <a:srgbClr val="0E589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50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EMP Plan Coverage and Focus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1371600"/>
            <a:ext cx="35814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Humboldt Bay</a:t>
            </a:r>
            <a:r>
              <a:rPr lang="en-US" dirty="0" smtClean="0"/>
              <a:t>-importance of understanding eelgrass resources in a system context, population variability, conservation/mitigation opportunities, climate change/SLR</a:t>
            </a:r>
          </a:p>
          <a:p>
            <a:endParaRPr lang="en-US" dirty="0" smtClean="0"/>
          </a:p>
          <a:p>
            <a:r>
              <a:rPr lang="en-US" b="1" dirty="0" smtClean="0"/>
              <a:t>Plan Emphasis</a:t>
            </a:r>
            <a:r>
              <a:rPr lang="en-US" dirty="0" smtClean="0"/>
              <a:t>-address developed ‘core’ use area of the bay, small incremental/recurring impacts w/ focus on maintenance activities (e.g. dredging channels and public launch facilities), guidance for redevelopment &amp; new construction activities along working waterfront</a:t>
            </a:r>
          </a:p>
          <a:p>
            <a:endParaRPr lang="en-US" dirty="0" smtClean="0"/>
          </a:p>
          <a:p>
            <a:r>
              <a:rPr lang="en-US" b="1" dirty="0" smtClean="0"/>
              <a:t>Regulatory subcomponent-</a:t>
            </a:r>
            <a:r>
              <a:rPr lang="en-US" dirty="0" smtClean="0"/>
              <a:t> Improve efficiency and consistency in application of eelgrass regulatory policy-Mechanism for coordination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0200" y="1274346"/>
            <a:ext cx="3266629" cy="5143545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162800" y="5791200"/>
            <a:ext cx="1418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Imagery: NOAA 2009</a:t>
            </a:r>
          </a:p>
          <a:p>
            <a:r>
              <a:rPr lang="en-US" sz="800" dirty="0" smtClean="0"/>
              <a:t>Shoreline: </a:t>
            </a:r>
            <a:r>
              <a:rPr lang="en-US" sz="800" dirty="0" err="1" smtClean="0"/>
              <a:t>Aldaron</a:t>
            </a:r>
            <a:r>
              <a:rPr lang="en-US" sz="800" dirty="0" smtClean="0"/>
              <a:t> Laird 2014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64883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198737"/>
            <a:ext cx="4882534" cy="6241751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738"/>
            <a:ext cx="3505200" cy="62020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 smtClean="0"/>
              <a:t>Preliminary Focus Areas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Samoa, Fairhaven and Eureka’s working </a:t>
            </a:r>
            <a:r>
              <a:rPr lang="en-US" sz="1800" dirty="0" smtClean="0"/>
              <a:t>waterfront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Entrance Bay/North Bay Channel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King Salmon and Fields </a:t>
            </a:r>
            <a:r>
              <a:rPr lang="en-US" sz="1800" dirty="0" smtClean="0"/>
              <a:t>Landing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High priority maintenance projects within Focus area of Plan (case studies) –Advance policy, technical, and regulatory sub-components of the Plan.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*Permitting these projects is beyond the initial scope of this Plan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3519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Baseline Eelgrass Assessment</a:t>
            </a:r>
            <a:endParaRPr lang="en-US" sz="3200" b="1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241941168"/>
              </p:ext>
            </p:extLst>
          </p:nvPr>
        </p:nvGraphicFramePr>
        <p:xfrm>
          <a:off x="1524000" y="14478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42533" y="5867400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Leverage existing aerial imagery (NOAA 2009) &amp; bathymetry (CCC 2011;PWA 2014); collect new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58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Surveying Considerations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1600200"/>
            <a:ext cx="557433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Scale of Project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Depth distribution of eelgrass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Mapping accuracy relative to accepted standards </a:t>
            </a:r>
          </a:p>
          <a:p>
            <a:r>
              <a:rPr lang="en-US" dirty="0"/>
              <a:t> </a:t>
            </a:r>
            <a:r>
              <a:rPr lang="en-US" dirty="0" smtClean="0"/>
              <a:t>   (ultimate goal:5% max error, CEMP)</a:t>
            </a:r>
          </a:p>
          <a:p>
            <a:endParaRPr lang="en-US" dirty="0" smtClean="0"/>
          </a:p>
          <a:p>
            <a:r>
              <a:rPr lang="en-US" dirty="0" smtClean="0"/>
              <a:t>Importance of detailed habitat maps: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Getting the impact assessment right the first time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Setting appropriate mitigation targets*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Evaluating the outcome of mitigation/restoration actions**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Identifying opportunities for mitigation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r>
              <a:rPr lang="en-US" dirty="0" smtClean="0"/>
              <a:t>*Avoid under or over-estimating project-related impacts</a:t>
            </a:r>
          </a:p>
          <a:p>
            <a:r>
              <a:rPr lang="en-US" dirty="0" smtClean="0"/>
              <a:t>** Potential mitigation actions (e.g. substrate remediation, piling removal, dredge</a:t>
            </a:r>
          </a:p>
          <a:p>
            <a:r>
              <a:rPr lang="en-US" dirty="0" smtClean="0"/>
              <a:t>cut transplanting) in close proximity to or located within existing eelgrass habitat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67792" y="2953515"/>
            <a:ext cx="3452658" cy="2667963"/>
          </a:xfrm>
          <a:prstGeom prst="rect">
            <a:avLst/>
          </a:prstGeom>
          <a:ln w="19050">
            <a:solidFill>
              <a:srgbClr val="0E589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983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Current &amp; Emerging Approaches to Eelgrass Habitat Assessment 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1446929"/>
            <a:ext cx="5486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Intertidal: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(Current) Differential GPS or Electronic Total Station-manual bed delineation suitable for small shoreline projects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(Emerging) Low altitude aerial imagery/photogrammetry: Unprecedented level of accuracy, ideal for small-large scale projects. Ground-based (pole camera), balloon, or UAV platforms. Archivable ‘snapshot’ of habitat conditions and project context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8220" y="4649466"/>
            <a:ext cx="1815106" cy="1822871"/>
          </a:xfrm>
          <a:prstGeom prst="rect">
            <a:avLst/>
          </a:prstGeom>
          <a:ln w="19050">
            <a:solidFill>
              <a:srgbClr val="0E589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690812" y="1177674"/>
            <a:ext cx="1456137" cy="226922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r>
              <a:rPr lang="en-US" sz="1100" dirty="0"/>
              <a:t>Electronic total station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559" y="1447800"/>
            <a:ext cx="1590428" cy="2315476"/>
          </a:xfrm>
          <a:prstGeom prst="rect">
            <a:avLst/>
          </a:prstGeom>
          <a:ln w="19050">
            <a:solidFill>
              <a:srgbClr val="0E589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690812" y="4331905"/>
            <a:ext cx="1550175" cy="252136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r>
              <a:rPr lang="en-US" sz="1100" dirty="0" smtClean="0"/>
              <a:t>Sub-meter GPS</a:t>
            </a:r>
            <a:endParaRPr lang="en-US" sz="1100" dirty="0"/>
          </a:p>
        </p:txBody>
      </p:sp>
      <p:sp>
        <p:nvSpPr>
          <p:cNvPr id="17" name="TextBox 16"/>
          <p:cNvSpPr txBox="1"/>
          <p:nvPr/>
        </p:nvSpPr>
        <p:spPr>
          <a:xfrm>
            <a:off x="2650841" y="3629185"/>
            <a:ext cx="1709492" cy="252136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r>
              <a:rPr lang="en-US" sz="1100" dirty="0" smtClean="0"/>
              <a:t>Low-altitude orthomosaic</a:t>
            </a:r>
            <a:endParaRPr lang="en-US" sz="1100" dirty="0"/>
          </a:p>
        </p:txBody>
      </p:sp>
      <p:pic>
        <p:nvPicPr>
          <p:cNvPr id="2053" name="Picture 5" descr="E:\Project back-up\16-021-01\May 2016 Phantom 4\Crescent City eelgrass mitigation bed May 201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886199"/>
            <a:ext cx="3992033" cy="2791437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10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76800" cy="4525963"/>
          </a:xfrm>
        </p:spPr>
        <p:txBody>
          <a:bodyPr/>
          <a:lstStyle/>
          <a:p>
            <a:r>
              <a:rPr lang="en-US" dirty="0" smtClean="0"/>
              <a:t>Project background</a:t>
            </a:r>
          </a:p>
          <a:p>
            <a:r>
              <a:rPr lang="en-US" dirty="0"/>
              <a:t>Humboldt Bay’s eelgrass in a broader </a:t>
            </a:r>
            <a:r>
              <a:rPr lang="en-US" dirty="0" smtClean="0"/>
              <a:t>context</a:t>
            </a:r>
          </a:p>
          <a:p>
            <a:r>
              <a:rPr lang="en-US" dirty="0" smtClean="0"/>
              <a:t>EMP development process overview</a:t>
            </a:r>
          </a:p>
          <a:p>
            <a:r>
              <a:rPr lang="en-US" dirty="0" smtClean="0"/>
              <a:t>Progress to date</a:t>
            </a:r>
          </a:p>
          <a:p>
            <a:r>
              <a:rPr lang="en-US" dirty="0" smtClean="0"/>
              <a:t>Project timeline and meeting schedule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81600" y="2895600"/>
            <a:ext cx="3454401" cy="3031067"/>
          </a:xfrm>
          <a:prstGeom prst="rect">
            <a:avLst/>
          </a:prstGeom>
          <a:ln w="12700">
            <a:solidFill>
              <a:schemeClr val="accent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31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Eelgrass Habitat Assessment (</a:t>
            </a:r>
            <a:r>
              <a:rPr lang="en-US" sz="2800" b="1" dirty="0" err="1" smtClean="0"/>
              <a:t>cont</a:t>
            </a:r>
            <a:r>
              <a:rPr lang="en-US" sz="2800" b="1" dirty="0" smtClean="0"/>
              <a:t>)</a:t>
            </a:r>
            <a:endParaRPr lang="en-US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448733" y="1202267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Subtidal</a:t>
            </a:r>
            <a:r>
              <a:rPr lang="en-US" dirty="0"/>
              <a:t>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Diver transects and bed delineation w/surface support GPS/Total Station</a:t>
            </a:r>
          </a:p>
          <a:p>
            <a:r>
              <a:rPr lang="en-US" dirty="0"/>
              <a:t>Suitable for very small areas, confirmation of max depth distribution. Drawbacks-high inherent variability, relatively coarse-scale map resolution and overall bed characterization.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Sidescan/Interferometric </a:t>
            </a:r>
            <a:r>
              <a:rPr lang="en-US" dirty="0"/>
              <a:t>Sidescan Sonar</a:t>
            </a:r>
          </a:p>
          <a:p>
            <a:r>
              <a:rPr lang="en-US" dirty="0"/>
              <a:t>Suitable for small-large scale projects, cost-effective, accurate and repeatable, preferred technique for any projects likely to impact </a:t>
            </a:r>
            <a:r>
              <a:rPr lang="en-US" dirty="0" err="1"/>
              <a:t>subtidal</a:t>
            </a:r>
            <a:r>
              <a:rPr lang="en-US" dirty="0"/>
              <a:t> eelgrass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000" y="1600200"/>
            <a:ext cx="3041686" cy="2228036"/>
          </a:xfrm>
          <a:prstGeom prst="rect">
            <a:avLst/>
          </a:prstGeom>
          <a:ln w="19050">
            <a:solidFill>
              <a:srgbClr val="0E589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Image result for interferometric sidescan fig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594674"/>
            <a:ext cx="4630262" cy="2056923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06700" y="6376774"/>
            <a:ext cx="21383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Image: </a:t>
            </a:r>
            <a:r>
              <a:rPr lang="en-US" sz="800" dirty="0" err="1" smtClean="0"/>
              <a:t>OzCoasts</a:t>
            </a:r>
            <a:r>
              <a:rPr lang="en-US" sz="800" dirty="0" smtClean="0"/>
              <a:t> Habitat Mapping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22185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Intertidal Eelgrass Habitat Assessment</a:t>
            </a:r>
            <a:br>
              <a:rPr lang="en-US" sz="2800" b="1" dirty="0" smtClean="0"/>
            </a:br>
            <a:r>
              <a:rPr lang="en-US" sz="2800" b="1" dirty="0" smtClean="0"/>
              <a:t>(Eureka Waterfront)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44" y="1447800"/>
            <a:ext cx="6646025" cy="5137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43" y="1447799"/>
            <a:ext cx="6646025" cy="5137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44" y="1447800"/>
            <a:ext cx="6646025" cy="51372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44" y="1447800"/>
            <a:ext cx="6646025" cy="513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41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763000" cy="1143000"/>
          </a:xfrm>
        </p:spPr>
        <p:txBody>
          <a:bodyPr>
            <a:noAutofit/>
          </a:bodyPr>
          <a:lstStyle/>
          <a:p>
            <a:r>
              <a:rPr lang="en-US" sz="2800" b="1" dirty="0" err="1" smtClean="0"/>
              <a:t>Subtidal</a:t>
            </a:r>
            <a:r>
              <a:rPr lang="en-US" sz="2800" b="1" dirty="0" smtClean="0"/>
              <a:t> Habitat Assessment example (</a:t>
            </a:r>
            <a:r>
              <a:rPr lang="en-US" sz="2800" b="1" dirty="0" err="1" smtClean="0"/>
              <a:t>Noyo</a:t>
            </a:r>
            <a:r>
              <a:rPr lang="en-US" sz="2800" b="1" dirty="0" smtClean="0"/>
              <a:t> Harbor)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17" y="1460918"/>
            <a:ext cx="6854883" cy="4728903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1069917" y="1460917"/>
            <a:ext cx="6854883" cy="4728903"/>
            <a:chOff x="6705600" y="1678799"/>
            <a:chExt cx="6854883" cy="472890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600" y="1678799"/>
              <a:ext cx="6854883" cy="4728903"/>
            </a:xfrm>
            <a:prstGeom prst="rect">
              <a:avLst/>
            </a:prstGeom>
            <a:ln w="12700">
              <a:solidFill>
                <a:schemeClr val="accent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6995655" y="5943600"/>
              <a:ext cx="2148345" cy="24622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September 2016 Eelgrass Distribution</a:t>
              </a:r>
              <a:endParaRPr lang="en-US" sz="10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962650" y="5848828"/>
            <a:ext cx="1752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Imagery: NOAA 2012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3966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Habitat Assessment - Long Term Monitoring</a:t>
            </a:r>
            <a:endParaRPr lang="en-US" sz="2800" b="1" dirty="0"/>
          </a:p>
        </p:txBody>
      </p:sp>
      <p:pic>
        <p:nvPicPr>
          <p:cNvPr id="6" name="Picture 11" descr="IMG_316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572000"/>
            <a:ext cx="6096000" cy="1862535"/>
          </a:xfrm>
          <a:prstGeom prst="rect">
            <a:avLst/>
          </a:prstGeom>
          <a:ln w="25400" cmpd="sng"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62000" y="1532467"/>
            <a:ext cx="7391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Understanding system dynamics </a:t>
            </a:r>
          </a:p>
          <a:p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Context for impacts relative to eelgrass habitat variability at the Bay scale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Critical for long-term conservation of eelgrass in Humboldt Bay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Tracking the effects of climate change, sea level rise and other drivers of habitat distribution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Majority of Humboldt Bay eelgrass is intertidal-Use of emerging imagery tools with traditional transect-based habitat characterization = powerful and cost-effective means of establishing robust long-term monitoring program</a:t>
            </a:r>
          </a:p>
        </p:txBody>
      </p:sp>
    </p:spTree>
    <p:extLst>
      <p:ext uri="{BB962C8B-B14F-4D97-AF65-F5344CB8AC3E}">
        <p14:creationId xmlns:p14="http://schemas.microsoft.com/office/powerpoint/2010/main" val="353817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Eelgrass Restoration and Mitigation Opportunities 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1752600"/>
            <a:ext cx="8077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History of past mitigation in Humboldt Bay-site suitability is critical to successful mitigation</a:t>
            </a:r>
          </a:p>
          <a:p>
            <a:endParaRPr lang="en-US" dirty="0"/>
          </a:p>
          <a:p>
            <a:r>
              <a:rPr lang="en-US" dirty="0" smtClean="0"/>
              <a:t>Poor historic performance- high up-front mitigation transplanting ratios</a:t>
            </a:r>
          </a:p>
          <a:p>
            <a:r>
              <a:rPr lang="en-US" dirty="0" smtClean="0"/>
              <a:t>(CEMP; 4.82:1) Compounds the challenges and costs of mitigation</a:t>
            </a:r>
          </a:p>
          <a:p>
            <a:endParaRPr lang="en-US" dirty="0"/>
          </a:p>
          <a:p>
            <a:r>
              <a:rPr lang="en-US" dirty="0" smtClean="0"/>
              <a:t>Need to think outside the box to find creative solutions for eelgrass mitigation</a:t>
            </a:r>
          </a:p>
          <a:p>
            <a:endParaRPr lang="en-US" dirty="0"/>
          </a:p>
          <a:p>
            <a:r>
              <a:rPr lang="en-US" dirty="0" smtClean="0"/>
              <a:t>Opportunities exist at the site level, but need to be careful that mitigation and conservation efforts within the focus area of the plan don’t conflict with other bay uses</a:t>
            </a:r>
          </a:p>
          <a:p>
            <a:endParaRPr lang="en-US" dirty="0"/>
          </a:p>
          <a:p>
            <a:r>
              <a:rPr lang="en-US" dirty="0" smtClean="0"/>
              <a:t>Argues for a system approach to plan development- Promote eelgrass restoration/mitigation outside the focal area of the plan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72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Eelgrass Restoration and Mitigation Opportunities (cont.) </a:t>
            </a:r>
            <a:endParaRPr lang="en-US" sz="2800" b="1" dirty="0"/>
          </a:p>
        </p:txBody>
      </p:sp>
      <p:pic>
        <p:nvPicPr>
          <p:cNvPr id="5122" name="Picture 2" descr="D:\Projects local\16-029-01\field photos\P410002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845" y="4495800"/>
            <a:ext cx="2888805" cy="2166604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1524000"/>
            <a:ext cx="4572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Piling/decking removal for very small project impacts in the Plan Focus area</a:t>
            </a:r>
          </a:p>
          <a:p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For larger scale impacts, need to identify opportunities at the system scale to restore/mitigate eelgrass habitat</a:t>
            </a:r>
          </a:p>
          <a:p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Salt Marsh restoration in former tidelands-increases tidal prism – facilitates eelgrass expansion in tidal channel network </a:t>
            </a:r>
          </a:p>
          <a:p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Substrate remediation- Shell hash/cobble –legacy of historic bottom culture practices, continues to displace eelgrass from historic habitat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66800"/>
            <a:ext cx="2355850" cy="3230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246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95109"/>
            <a:ext cx="8229600" cy="980158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Substrate Remediation to Restore Historic Eelgrass Habitat</a:t>
            </a:r>
            <a:endParaRPr lang="en-US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4400" y="1066800"/>
            <a:ext cx="4216401" cy="2918162"/>
          </a:xfrm>
          <a:prstGeom prst="rect">
            <a:avLst/>
          </a:prstGeom>
          <a:ln w="12700">
            <a:solidFill>
              <a:schemeClr val="accent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 descr="D:\Projects local\16-029-01\field photos\P512019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216" y="4547463"/>
            <a:ext cx="2888805" cy="2166604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9800" y="4572000"/>
            <a:ext cx="2861001" cy="2108200"/>
          </a:xfrm>
          <a:prstGeom prst="rect">
            <a:avLst/>
          </a:prstGeom>
          <a:ln w="12700">
            <a:solidFill>
              <a:schemeClr val="accent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5" name="Straight Connector 14"/>
          <p:cNvCxnSpPr/>
          <p:nvPr/>
        </p:nvCxnSpPr>
        <p:spPr>
          <a:xfrm flipV="1">
            <a:off x="4191000" y="3048000"/>
            <a:ext cx="1447800" cy="137160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6096000" y="2286000"/>
            <a:ext cx="1066800" cy="220980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8733" y="908890"/>
            <a:ext cx="40767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North Bay- Legacy bottom hardening site</a:t>
            </a:r>
          </a:p>
          <a:p>
            <a:endParaRPr 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Outside current mariculture operations</a:t>
            </a:r>
          </a:p>
          <a:p>
            <a:endParaRPr 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Approximately 1/3 -1/2 acre of eelgrass restoration capacity-patchy eelgrass surrounds site</a:t>
            </a:r>
          </a:p>
          <a:p>
            <a:endParaRPr 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Landowner receptive to conservation easement</a:t>
            </a:r>
          </a:p>
          <a:p>
            <a:endParaRPr 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Other similar opportunities exist-Challenges include: ownership and existing management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9252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Progress to date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200" dirty="0" smtClean="0"/>
              <a:t>Background research on past eelgrass mitigation efforts in Humboldt Bay (successes, failures, lessons learned)</a:t>
            </a:r>
          </a:p>
          <a:p>
            <a:r>
              <a:rPr lang="en-US" sz="2200" dirty="0" smtClean="0"/>
              <a:t>Eelgrass mitigation status, future maintenance dredging needs- Woodley Island and Eureka Public Marinas</a:t>
            </a:r>
          </a:p>
          <a:p>
            <a:r>
              <a:rPr lang="en-US" sz="2200" dirty="0" smtClean="0"/>
              <a:t>Preliminary Project Focus Area/Plan scoping</a:t>
            </a:r>
          </a:p>
          <a:p>
            <a:r>
              <a:rPr lang="en-US" sz="2200" dirty="0" smtClean="0"/>
              <a:t>QA Plan </a:t>
            </a:r>
            <a:r>
              <a:rPr lang="en-US" sz="2200" dirty="0" smtClean="0"/>
              <a:t>development underway </a:t>
            </a:r>
            <a:r>
              <a:rPr lang="en-US" sz="2200" dirty="0" smtClean="0"/>
              <a:t>with EPA</a:t>
            </a:r>
          </a:p>
          <a:p>
            <a:r>
              <a:rPr lang="en-US" sz="2200" dirty="0" smtClean="0"/>
              <a:t>Preliminary research on eelgrass restoration/mitigation opportunities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71600" y="4419600"/>
            <a:ext cx="6191250" cy="2112470"/>
          </a:xfrm>
          <a:prstGeom prst="rect">
            <a:avLst/>
          </a:prstGeom>
          <a:ln w="12700">
            <a:solidFill>
              <a:schemeClr val="tx2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17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Proposed Project Timeline and Milestones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68763"/>
          </a:xfrm>
        </p:spPr>
        <p:txBody>
          <a:bodyPr/>
          <a:lstStyle/>
          <a:p>
            <a:r>
              <a:rPr lang="en-US" sz="2400" dirty="0" smtClean="0"/>
              <a:t>Project Partner meeting Scheduling ~6 week intervals with final public workshop in May (assuming finalized plan)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191186"/>
              </p:ext>
            </p:extLst>
          </p:nvPr>
        </p:nvGraphicFramePr>
        <p:xfrm>
          <a:off x="838200" y="3733800"/>
          <a:ext cx="7701553" cy="2362195"/>
        </p:xfrm>
        <a:graphic>
          <a:graphicData uri="http://schemas.openxmlformats.org/drawingml/2006/table">
            <a:tbl>
              <a:tblPr/>
              <a:tblGrid>
                <a:gridCol w="3806851"/>
                <a:gridCol w="3894702"/>
              </a:tblGrid>
              <a:tr h="2147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400" b="1" dirty="0">
                          <a:effectLst/>
                          <a:latin typeface="Calibri"/>
                          <a:ea typeface="Times New Roman"/>
                        </a:rPr>
                        <a:t>Project Milestone</a:t>
                      </a:r>
                      <a:endParaRPr lang="en-US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7850" marR="8785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400" b="1" dirty="0">
                          <a:effectLst/>
                          <a:latin typeface="Calibri"/>
                          <a:ea typeface="Times New Roman"/>
                        </a:rPr>
                        <a:t>Tentative Schedule</a:t>
                      </a:r>
                      <a:endParaRPr lang="en-US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7850" marR="8785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147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400" dirty="0">
                          <a:effectLst/>
                          <a:latin typeface="Calibri"/>
                          <a:ea typeface="Times New Roman"/>
                        </a:rPr>
                        <a:t>Initial Public Workshop</a:t>
                      </a:r>
                      <a:endParaRPr lang="en-US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7850" marR="8785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400" dirty="0" smtClean="0">
                          <a:effectLst/>
                          <a:latin typeface="Calibri"/>
                          <a:ea typeface="Times New Roman"/>
                        </a:rPr>
                        <a:t>October 20, </a:t>
                      </a:r>
                      <a:r>
                        <a:rPr lang="en-US" sz="1400" dirty="0">
                          <a:effectLst/>
                          <a:latin typeface="Calibri"/>
                          <a:ea typeface="Times New Roman"/>
                        </a:rPr>
                        <a:t>2016</a:t>
                      </a:r>
                      <a:endParaRPr lang="en-US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7850" marR="8785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7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+mn-cs"/>
                        </a:rPr>
                        <a:t>1st Project Partner Meeting</a:t>
                      </a:r>
                    </a:p>
                  </a:txBody>
                  <a:tcPr marL="87850" marR="8785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400" dirty="0" smtClean="0">
                          <a:effectLst/>
                          <a:latin typeface="Calibri"/>
                          <a:ea typeface="Times New Roman"/>
                        </a:rPr>
                        <a:t>October 20, 2016</a:t>
                      </a:r>
                      <a:endParaRPr lang="en-US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7850" marR="8785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7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400">
                          <a:effectLst/>
                          <a:latin typeface="Calibri"/>
                          <a:ea typeface="Times New Roman"/>
                        </a:rPr>
                        <a:t>2nd Project Partner Meeting</a:t>
                      </a:r>
                      <a:endParaRPr lang="en-US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7850" marR="8785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400" dirty="0" smtClean="0">
                          <a:effectLst/>
                          <a:latin typeface="Calibri"/>
                          <a:ea typeface="Times New Roman"/>
                        </a:rPr>
                        <a:t>Mid</a:t>
                      </a:r>
                      <a:r>
                        <a:rPr lang="en-US" sz="1400" baseline="0" dirty="0" smtClean="0">
                          <a:effectLst/>
                          <a:latin typeface="Calibri"/>
                          <a:ea typeface="Times New Roman"/>
                        </a:rPr>
                        <a:t> </a:t>
                      </a:r>
                      <a:r>
                        <a:rPr lang="en-US" sz="1400" dirty="0" smtClean="0">
                          <a:effectLst/>
                          <a:latin typeface="Calibri"/>
                          <a:ea typeface="Times New Roman"/>
                        </a:rPr>
                        <a:t>November/early December 2016</a:t>
                      </a:r>
                      <a:endParaRPr lang="en-US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7850" marR="8785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7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400" dirty="0" smtClean="0">
                          <a:effectLst/>
                          <a:latin typeface="Calibri"/>
                          <a:ea typeface="Times New Roman"/>
                        </a:rPr>
                        <a:t>3rd Project Partner Meeting</a:t>
                      </a:r>
                      <a:endParaRPr lang="en-US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7850" marR="8785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400" dirty="0" smtClean="0">
                          <a:effectLst/>
                          <a:latin typeface="Calibri"/>
                          <a:ea typeface="Times New Roman"/>
                        </a:rPr>
                        <a:t>Mid</a:t>
                      </a:r>
                      <a:r>
                        <a:rPr lang="en-US" sz="1400" baseline="0" dirty="0" smtClean="0">
                          <a:effectLst/>
                          <a:latin typeface="Calibri"/>
                          <a:ea typeface="Times New Roman"/>
                        </a:rPr>
                        <a:t> </a:t>
                      </a:r>
                      <a:r>
                        <a:rPr lang="en-US" sz="1400" dirty="0" smtClean="0">
                          <a:effectLst/>
                          <a:latin typeface="Calibri"/>
                          <a:ea typeface="Times New Roman"/>
                        </a:rPr>
                        <a:t>January </a:t>
                      </a:r>
                      <a:r>
                        <a:rPr lang="en-US" sz="1400" dirty="0">
                          <a:effectLst/>
                          <a:latin typeface="Calibri"/>
                          <a:ea typeface="Times New Roman"/>
                        </a:rPr>
                        <a:t>2016</a:t>
                      </a:r>
                      <a:endParaRPr lang="en-US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7850" marR="8785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7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400" dirty="0" smtClean="0">
                          <a:effectLst/>
                          <a:latin typeface="Calibri"/>
                          <a:ea typeface="Times New Roman"/>
                        </a:rPr>
                        <a:t>Plan Draft #1</a:t>
                      </a:r>
                      <a:endParaRPr lang="en-US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7850" marR="8785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400" dirty="0" smtClean="0">
                          <a:effectLst/>
                          <a:latin typeface="Calibri"/>
                          <a:ea typeface="Times New Roman"/>
                        </a:rPr>
                        <a:t>Mid</a:t>
                      </a:r>
                      <a:r>
                        <a:rPr lang="en-US" sz="1400" baseline="0" dirty="0" smtClean="0">
                          <a:effectLst/>
                          <a:latin typeface="Calibri"/>
                          <a:ea typeface="Times New Roman"/>
                        </a:rPr>
                        <a:t> </a:t>
                      </a:r>
                      <a:r>
                        <a:rPr lang="en-US" sz="1400" dirty="0" smtClean="0">
                          <a:effectLst/>
                          <a:latin typeface="Calibri"/>
                          <a:ea typeface="Times New Roman"/>
                        </a:rPr>
                        <a:t>February 2017</a:t>
                      </a:r>
                      <a:endParaRPr lang="en-US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7850" marR="8785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7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400">
                          <a:effectLst/>
                          <a:latin typeface="Calibri"/>
                          <a:ea typeface="Times New Roman"/>
                        </a:rPr>
                        <a:t>4th Project Partner Meeting</a:t>
                      </a:r>
                      <a:endParaRPr lang="en-US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7850" marR="8785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400" dirty="0" smtClean="0">
                          <a:effectLst/>
                          <a:latin typeface="Calibri"/>
                          <a:ea typeface="Times New Roman"/>
                        </a:rPr>
                        <a:t>Early</a:t>
                      </a:r>
                      <a:r>
                        <a:rPr lang="en-US" sz="1400" baseline="0" dirty="0" smtClean="0">
                          <a:effectLst/>
                          <a:latin typeface="Calibri"/>
                          <a:ea typeface="Times New Roman"/>
                        </a:rPr>
                        <a:t> </a:t>
                      </a:r>
                      <a:r>
                        <a:rPr lang="en-US" sz="1400" dirty="0" smtClean="0">
                          <a:effectLst/>
                          <a:latin typeface="Calibri"/>
                          <a:ea typeface="Times New Roman"/>
                        </a:rPr>
                        <a:t>March </a:t>
                      </a:r>
                      <a:r>
                        <a:rPr lang="en-US" sz="1400" dirty="0">
                          <a:effectLst/>
                          <a:latin typeface="Calibri"/>
                          <a:ea typeface="Times New Roman"/>
                        </a:rPr>
                        <a:t>2017</a:t>
                      </a:r>
                      <a:endParaRPr lang="en-US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7850" marR="8785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7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400">
                          <a:effectLst/>
                          <a:latin typeface="Calibri"/>
                          <a:ea typeface="Times New Roman"/>
                        </a:rPr>
                        <a:t>Administrative Plan Draft #2</a:t>
                      </a:r>
                      <a:endParaRPr lang="en-US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7850" marR="8785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400" dirty="0" smtClean="0">
                          <a:effectLst/>
                          <a:latin typeface="Calibri"/>
                          <a:ea typeface="Times New Roman"/>
                        </a:rPr>
                        <a:t>Early April </a:t>
                      </a:r>
                      <a:r>
                        <a:rPr lang="en-US" sz="1400" dirty="0">
                          <a:effectLst/>
                          <a:latin typeface="Calibri"/>
                          <a:ea typeface="Times New Roman"/>
                        </a:rPr>
                        <a:t>2017</a:t>
                      </a:r>
                      <a:endParaRPr lang="en-US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7850" marR="8785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7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400">
                          <a:effectLst/>
                          <a:latin typeface="Calibri"/>
                          <a:ea typeface="Times New Roman"/>
                        </a:rPr>
                        <a:t>5th Project Partner Meeting</a:t>
                      </a:r>
                      <a:endParaRPr lang="en-US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7850" marR="8785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400" dirty="0" smtClean="0">
                          <a:effectLst/>
                          <a:latin typeface="Calibri"/>
                          <a:ea typeface="Times New Roman"/>
                        </a:rPr>
                        <a:t>Mid April 2017</a:t>
                      </a:r>
                      <a:endParaRPr lang="en-US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7850" marR="8785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7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400">
                          <a:effectLst/>
                          <a:latin typeface="Calibri"/>
                          <a:ea typeface="Times New Roman"/>
                        </a:rPr>
                        <a:t>Final Plan Draft #3</a:t>
                      </a:r>
                      <a:endParaRPr lang="en-US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7850" marR="8785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400" dirty="0" smtClean="0">
                          <a:effectLst/>
                          <a:latin typeface="Calibri"/>
                          <a:ea typeface="Times New Roman"/>
                        </a:rPr>
                        <a:t>Early May </a:t>
                      </a:r>
                      <a:r>
                        <a:rPr lang="en-US" sz="1400" dirty="0">
                          <a:effectLst/>
                          <a:latin typeface="Calibri"/>
                          <a:ea typeface="Times New Roman"/>
                        </a:rPr>
                        <a:t>2017</a:t>
                      </a:r>
                      <a:endParaRPr lang="en-US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7850" marR="8785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7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400">
                          <a:effectLst/>
                          <a:latin typeface="Calibri"/>
                          <a:ea typeface="Times New Roman"/>
                        </a:rPr>
                        <a:t>Final Public Workshop and Plan Presentation</a:t>
                      </a:r>
                      <a:endParaRPr lang="en-US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7850" marR="8785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400" dirty="0" smtClean="0">
                          <a:effectLst/>
                          <a:latin typeface="Calibri"/>
                          <a:ea typeface="Times New Roman"/>
                        </a:rPr>
                        <a:t>Late</a:t>
                      </a:r>
                      <a:r>
                        <a:rPr lang="en-US" sz="1400" baseline="0" dirty="0" smtClean="0">
                          <a:effectLst/>
                          <a:latin typeface="Calibri"/>
                          <a:ea typeface="Times New Roman"/>
                        </a:rPr>
                        <a:t> May </a:t>
                      </a:r>
                      <a:r>
                        <a:rPr lang="en-US" sz="1400" dirty="0" smtClean="0">
                          <a:effectLst/>
                          <a:latin typeface="Calibri"/>
                          <a:ea typeface="Times New Roman"/>
                        </a:rPr>
                        <a:t>2017</a:t>
                      </a:r>
                      <a:endParaRPr lang="en-US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7850" marR="8785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902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Pictures\Coolpix\Beach and Eelgrass 0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6800" cy="6515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b="1" dirty="0" smtClean="0"/>
              <a:t>Questions?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0362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800" y="237067"/>
            <a:ext cx="8579382" cy="64398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en-US" b="1" dirty="0" smtClean="0"/>
              <a:t>Background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558" y="1752600"/>
            <a:ext cx="8229600" cy="4724400"/>
          </a:xfrm>
          <a:solidFill>
            <a:schemeClr val="bg1">
              <a:alpha val="60000"/>
            </a:schemeClr>
          </a:solidFill>
        </p:spPr>
        <p:txBody>
          <a:bodyPr>
            <a:normAutofit/>
          </a:bodyPr>
          <a:lstStyle/>
          <a:p>
            <a:r>
              <a:rPr lang="en-US" sz="2000" b="1" dirty="0" smtClean="0"/>
              <a:t>Eelgrass Management Workshop (Oct 2014)</a:t>
            </a:r>
          </a:p>
          <a:p>
            <a:pPr marL="0" indent="0">
              <a:buNone/>
            </a:pPr>
            <a:endParaRPr lang="en-US" sz="2000" b="1" dirty="0" smtClean="0"/>
          </a:p>
          <a:p>
            <a:r>
              <a:rPr lang="en-US" sz="2000" b="1" dirty="0" smtClean="0"/>
              <a:t>EPA Regional Wetlands Program Development Grant (Sept 2015)</a:t>
            </a:r>
          </a:p>
          <a:p>
            <a:pPr marL="0" indent="0">
              <a:buNone/>
            </a:pPr>
            <a:endParaRPr lang="en-US" sz="2000" b="1" dirty="0" smtClean="0"/>
          </a:p>
          <a:p>
            <a:r>
              <a:rPr lang="en-US" sz="2000" b="1" dirty="0" smtClean="0"/>
              <a:t>Goals: 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	A)  </a:t>
            </a:r>
            <a:r>
              <a:rPr lang="en-US" sz="1800" dirty="0" smtClean="0"/>
              <a:t>Develop a multi-agency management plan with consistent goals and 	strategies for restoration/conservation of eelgrass habitat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       	B)  Improve efficiency of regulatory process for projects in Humboldt Bay 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C)  Establish long-term conservation strategy that allows for SLR adaptation, 	dredging, and economic development in Humboldt Bay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7042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Putting the plan in a broader context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36375"/>
            <a:ext cx="43434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Contains 30-35% of California’s eelgrass habitat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Is the only </a:t>
            </a:r>
            <a:r>
              <a:rPr lang="en-US" sz="2000" dirty="0"/>
              <a:t>system </a:t>
            </a:r>
            <a:r>
              <a:rPr lang="en-US" sz="2000" dirty="0" smtClean="0"/>
              <a:t>in CA </a:t>
            </a:r>
            <a:r>
              <a:rPr lang="en-US" sz="2000" dirty="0" smtClean="0"/>
              <a:t>presently projected </a:t>
            </a:r>
            <a:r>
              <a:rPr lang="en-US" sz="2000" dirty="0"/>
              <a:t>to support expansion of eelgrass habitat with </a:t>
            </a:r>
            <a:r>
              <a:rPr lang="en-US" sz="2000" dirty="0" smtClean="0"/>
              <a:t>SLR </a:t>
            </a:r>
          </a:p>
          <a:p>
            <a:endParaRPr lang="en-US" sz="2000" dirty="0" smtClean="0"/>
          </a:p>
          <a:p>
            <a:r>
              <a:rPr lang="en-US" sz="2000" dirty="0" smtClean="0"/>
              <a:t>Is </a:t>
            </a:r>
            <a:r>
              <a:rPr lang="en-US" sz="2000" dirty="0" smtClean="0"/>
              <a:t>believed to be close </a:t>
            </a:r>
            <a:r>
              <a:rPr lang="en-US" sz="2000" dirty="0"/>
              <a:t>to carrying </a:t>
            </a:r>
            <a:r>
              <a:rPr lang="en-US" sz="2000" dirty="0" smtClean="0"/>
              <a:t>capacity, </a:t>
            </a:r>
            <a:r>
              <a:rPr lang="en-US" sz="2000" dirty="0" smtClean="0"/>
              <a:t>making mitigation more challenging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13716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Humboldt Bay…</a:t>
            </a:r>
            <a:endParaRPr lang="en-US" sz="2400" dirty="0"/>
          </a:p>
        </p:txBody>
      </p:sp>
      <p:pic>
        <p:nvPicPr>
          <p:cNvPr id="6" name="Picture 2" descr="C:\Users\Whelan\Documents\PWA\PWA camera download 12-22-12\DCIM\100OLYMP\P91709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6173" y="1295400"/>
            <a:ext cx="3326000" cy="2421132"/>
          </a:xfrm>
          <a:prstGeom prst="rect">
            <a:avLst/>
          </a:prstGeom>
          <a:ln w="25400" cmpd="sng"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886200"/>
            <a:ext cx="3370346" cy="2454305"/>
          </a:xfrm>
          <a:prstGeom prst="rect">
            <a:avLst/>
          </a:prstGeom>
          <a:ln w="19050">
            <a:solidFill>
              <a:srgbClr val="0E589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479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Modeled </a:t>
            </a:r>
            <a:r>
              <a:rPr lang="en-US" sz="2800" b="1" dirty="0" err="1" smtClean="0"/>
              <a:t>vs</a:t>
            </a:r>
            <a:r>
              <a:rPr lang="en-US" sz="2800" b="1" dirty="0" smtClean="0"/>
              <a:t> Imagery Derived Habitat Distributions</a:t>
            </a:r>
            <a:endParaRPr lang="en-US" sz="2800" b="1" dirty="0"/>
          </a:p>
        </p:txBody>
      </p:sp>
      <p:pic>
        <p:nvPicPr>
          <p:cNvPr id="1026" name="Picture 2" descr="SRF_mod_2013.jpg"/>
          <p:cNvPicPr preferRelativeResize="0"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3575684" cy="4800600"/>
          </a:xfrm>
          <a:prstGeom prst="rect">
            <a:avLst/>
          </a:prstGeom>
          <a:ln w="12700">
            <a:solidFill>
              <a:schemeClr val="accent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65176" y="1447799"/>
            <a:ext cx="2378075" cy="1756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 (Gilkerson 2013)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3" descr="SRF_img_2013.jpg"/>
          <p:cNvPicPr preferRelativeResize="0"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434466"/>
            <a:ext cx="3501390" cy="4813934"/>
          </a:xfrm>
          <a:prstGeom prst="rect">
            <a:avLst/>
          </a:prstGeom>
          <a:ln w="12700">
            <a:solidFill>
              <a:schemeClr val="accent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495801" y="1469809"/>
            <a:ext cx="2378075" cy="1756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(NOAA 2009)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15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Autofit/>
          </a:bodyPr>
          <a:lstStyle/>
          <a:p>
            <a:r>
              <a:rPr lang="en-US" sz="3600" b="1" dirty="0"/>
              <a:t>“Moderate” </a:t>
            </a:r>
            <a:r>
              <a:rPr lang="en-US" sz="3600" b="1" dirty="0" err="1"/>
              <a:t>Eustatic</a:t>
            </a:r>
            <a:r>
              <a:rPr lang="en-US" sz="3600" b="1" dirty="0"/>
              <a:t> Sea Level Rise Projection (NRC, 2012)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22036" y="1580827"/>
          <a:ext cx="7719962" cy="3968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840509" y="5697220"/>
            <a:ext cx="7675418" cy="636857"/>
          </a:xfrm>
          <a:prstGeom prst="rect">
            <a:avLst/>
          </a:prstGeom>
        </p:spPr>
        <p:txBody>
          <a:bodyPr wrap="square" lIns="82058" tIns="41029" rIns="82058" bIns="41029">
            <a:spAutoFit/>
          </a:bodyPr>
          <a:lstStyle/>
          <a:p>
            <a:pPr>
              <a:buFont typeface="Arial" charset="0"/>
              <a:buNone/>
            </a:pPr>
            <a:r>
              <a:rPr lang="en-US" dirty="0" smtClean="0">
                <a:latin typeface="+mj-lt"/>
                <a:cs typeface="Times New Roman" pitchFamily="18" charset="0"/>
              </a:rPr>
              <a:t>Current ESLR rate ~2.3 mm/yr Pacific Ocean (</a:t>
            </a:r>
            <a:r>
              <a:rPr lang="en-US" dirty="0" err="1" smtClean="0">
                <a:latin typeface="+mj-lt"/>
                <a:cs typeface="Times New Roman" pitchFamily="18" charset="0"/>
              </a:rPr>
              <a:t>Burgette</a:t>
            </a:r>
            <a:r>
              <a:rPr lang="en-US" dirty="0" smtClean="0">
                <a:latin typeface="+mj-lt"/>
                <a:cs typeface="Times New Roman" pitchFamily="18" charset="0"/>
              </a:rPr>
              <a:t> and Weldon, 2009)</a:t>
            </a:r>
          </a:p>
          <a:p>
            <a:pPr>
              <a:buFont typeface="Arial" charset="0"/>
              <a:buNone/>
            </a:pPr>
            <a:r>
              <a:rPr lang="en-US" dirty="0" smtClean="0">
                <a:latin typeface="+mj-lt"/>
                <a:cs typeface="Times New Roman" pitchFamily="18" charset="0"/>
              </a:rPr>
              <a:t>NRC projection = 9.9 cm by 2030, 21.4 cm by 2050, and 75.1 cm by 2100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40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227424" y="500531"/>
            <a:ext cx="165783" cy="359858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227424" y="215385"/>
            <a:ext cx="1007269" cy="570292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r>
              <a:rPr lang="en-US" sz="3200" b="1" dirty="0">
                <a:ln>
                  <a:solidFill>
                    <a:schemeClr val="bg1"/>
                  </a:solidFill>
                </a:ln>
                <a:latin typeface="Times New Roman" pitchFamily="18" charset="0"/>
                <a:cs typeface="Times New Roman" pitchFamily="18" charset="0"/>
              </a:rPr>
              <a:t>2063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227424" y="230607"/>
            <a:ext cx="984127" cy="570292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r>
              <a:rPr lang="en-US" sz="3200" b="1" dirty="0">
                <a:ln>
                  <a:solidFill>
                    <a:schemeClr val="bg1"/>
                  </a:solidFill>
                </a:ln>
                <a:latin typeface="Times New Roman" pitchFamily="18" charset="0"/>
                <a:cs typeface="Times New Roman" pitchFamily="18" charset="0"/>
              </a:rPr>
              <a:t>2113</a:t>
            </a:r>
          </a:p>
        </p:txBody>
      </p:sp>
      <p:pic>
        <p:nvPicPr>
          <p:cNvPr id="29702" name="Picture 6"/>
          <p:cNvPicPr preferRelativeResize="0">
            <a:picLocks noChangeArrowheads="1"/>
          </p:cNvPicPr>
          <p:nvPr/>
        </p:nvPicPr>
        <p:blipFill rotWithShape="1">
          <a:blip r:embed="rId14"/>
          <a:srcRect b="57488"/>
          <a:stretch/>
        </p:blipFill>
        <p:spPr bwMode="auto">
          <a:xfrm>
            <a:off x="6715443" y="147156"/>
            <a:ext cx="2284875" cy="328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5423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North Bay </a:t>
            </a:r>
            <a:r>
              <a:rPr lang="en-US" sz="3600" b="1" dirty="0" smtClean="0"/>
              <a:t>Model Results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900" dirty="0">
                <a:latin typeface="Berlin Sans FB" pitchFamily="34" charset="0"/>
              </a:rPr>
              <a:t>2013 Eelgrass (Ha)=1405</a:t>
            </a:r>
          </a:p>
          <a:p>
            <a:pPr>
              <a:buNone/>
            </a:pPr>
            <a:r>
              <a:rPr lang="en-US" sz="2900" dirty="0">
                <a:latin typeface="Berlin Sans FB" pitchFamily="34" charset="0"/>
              </a:rPr>
              <a:t>		Salt marsh (Ha)=298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>
                <a:latin typeface="Berlin Sans FB" pitchFamily="34" charset="0"/>
              </a:rPr>
              <a:t>2063 Eelgrass (Ha)=</a:t>
            </a:r>
            <a:r>
              <a:rPr lang="en-US" dirty="0">
                <a:latin typeface="Berlin Sans FB" pitchFamily="34" charset="0"/>
              </a:rPr>
              <a:t>1610	 </a:t>
            </a:r>
            <a:r>
              <a:rPr lang="en-US" dirty="0">
                <a:solidFill>
                  <a:schemeClr val="tx2"/>
                </a:solidFill>
                <a:latin typeface="Berlin Sans FB" pitchFamily="34" charset="0"/>
              </a:rPr>
              <a:t>% </a:t>
            </a:r>
            <a:r>
              <a:rPr lang="en-US" dirty="0" smtClean="0">
                <a:solidFill>
                  <a:schemeClr val="tx2"/>
                </a:solidFill>
                <a:latin typeface="Berlin Sans FB" pitchFamily="34" charset="0"/>
              </a:rPr>
              <a:t>change=15</a:t>
            </a:r>
          </a:p>
          <a:p>
            <a:pPr>
              <a:buNone/>
            </a:pPr>
            <a:r>
              <a:rPr lang="en-US" dirty="0" smtClean="0">
                <a:latin typeface="Berlin Sans FB" pitchFamily="34" charset="0"/>
              </a:rPr>
              <a:t>		Salt marsh (Ha)=</a:t>
            </a:r>
            <a:r>
              <a:rPr lang="en-US" dirty="0">
                <a:latin typeface="Berlin Sans FB" pitchFamily="34" charset="0"/>
              </a:rPr>
              <a:t>296	 </a:t>
            </a:r>
            <a:r>
              <a:rPr lang="en-US" dirty="0">
                <a:solidFill>
                  <a:srgbClr val="FF0000"/>
                </a:solidFill>
                <a:latin typeface="Berlin Sans FB" pitchFamily="34" charset="0"/>
              </a:rPr>
              <a:t>% </a:t>
            </a:r>
            <a:r>
              <a:rPr lang="en-US" dirty="0" smtClean="0">
                <a:solidFill>
                  <a:srgbClr val="FF0000"/>
                </a:solidFill>
                <a:latin typeface="Berlin Sans FB" pitchFamily="34" charset="0"/>
              </a:rPr>
              <a:t>change=-1</a:t>
            </a:r>
          </a:p>
          <a:p>
            <a:pPr>
              <a:buNone/>
            </a:pPr>
            <a:endParaRPr lang="en-US" dirty="0" smtClean="0">
              <a:latin typeface="Berlin Sans FB" pitchFamily="34" charset="0"/>
            </a:endParaRPr>
          </a:p>
          <a:p>
            <a:pPr>
              <a:buNone/>
            </a:pPr>
            <a:r>
              <a:rPr lang="en-US" dirty="0" smtClean="0">
                <a:latin typeface="Berlin Sans FB" pitchFamily="34" charset="0"/>
              </a:rPr>
              <a:t>2113 Eelgrass (Ha)=</a:t>
            </a:r>
            <a:r>
              <a:rPr lang="en-US" dirty="0">
                <a:latin typeface="Berlin Sans FB" pitchFamily="34" charset="0"/>
              </a:rPr>
              <a:t>2447	 </a:t>
            </a:r>
            <a:r>
              <a:rPr lang="en-US" dirty="0">
                <a:solidFill>
                  <a:schemeClr val="tx2"/>
                </a:solidFill>
                <a:latin typeface="Berlin Sans FB" pitchFamily="34" charset="0"/>
              </a:rPr>
              <a:t>% </a:t>
            </a:r>
            <a:r>
              <a:rPr lang="en-US" dirty="0" smtClean="0">
                <a:solidFill>
                  <a:schemeClr val="tx2"/>
                </a:solidFill>
                <a:latin typeface="Berlin Sans FB" pitchFamily="34" charset="0"/>
              </a:rPr>
              <a:t>change=74</a:t>
            </a:r>
          </a:p>
          <a:p>
            <a:pPr>
              <a:buNone/>
            </a:pPr>
            <a:r>
              <a:rPr lang="en-US" dirty="0" smtClean="0">
                <a:latin typeface="Berlin Sans FB" pitchFamily="34" charset="0"/>
              </a:rPr>
              <a:t>		Salt marsh (Ha)=</a:t>
            </a:r>
            <a:r>
              <a:rPr lang="en-US" dirty="0">
                <a:latin typeface="Berlin Sans FB" pitchFamily="34" charset="0"/>
              </a:rPr>
              <a:t>187	 </a:t>
            </a:r>
            <a:r>
              <a:rPr lang="en-US" dirty="0">
                <a:solidFill>
                  <a:srgbClr val="FF0000"/>
                </a:solidFill>
                <a:latin typeface="Berlin Sans FB" pitchFamily="34" charset="0"/>
              </a:rPr>
              <a:t>% change</a:t>
            </a:r>
            <a:r>
              <a:rPr lang="en-US" dirty="0" smtClean="0">
                <a:solidFill>
                  <a:srgbClr val="FF0000"/>
                </a:solidFill>
                <a:latin typeface="Berlin Sans FB" pitchFamily="34" charset="0"/>
              </a:rPr>
              <a:t>=-37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78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7696200" cy="6731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EMP Development Process Overview and (roles)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838200"/>
            <a:ext cx="8077200" cy="5867400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200000"/>
              </a:lnSpc>
            </a:pPr>
            <a:r>
              <a:rPr lang="en-US" sz="1500" dirty="0" smtClean="0"/>
              <a:t> </a:t>
            </a:r>
            <a:r>
              <a:rPr lang="en-US" sz="2300" dirty="0" smtClean="0"/>
              <a:t>1)   </a:t>
            </a:r>
            <a:r>
              <a:rPr lang="en-US" sz="2300" b="1" dirty="0" smtClean="0"/>
              <a:t>5 Collaborative project partner meetings –Fall 2016-Spring 2017</a:t>
            </a:r>
          </a:p>
          <a:p>
            <a:pPr>
              <a:lnSpc>
                <a:spcPct val="200000"/>
              </a:lnSpc>
            </a:pPr>
            <a:r>
              <a:rPr lang="en-US" sz="2300" dirty="0" smtClean="0"/>
              <a:t>          	(Harbor District, Merkel &amp; Associates, and project partners)</a:t>
            </a:r>
          </a:p>
          <a:p>
            <a:pPr>
              <a:lnSpc>
                <a:spcPct val="200000"/>
              </a:lnSpc>
            </a:pPr>
            <a:r>
              <a:rPr lang="en-US" sz="2300" dirty="0" smtClean="0"/>
              <a:t>2)    </a:t>
            </a:r>
            <a:r>
              <a:rPr lang="en-US" sz="2300" b="1" dirty="0" smtClean="0"/>
              <a:t>2 Public Workshops </a:t>
            </a:r>
          </a:p>
          <a:p>
            <a:pPr>
              <a:lnSpc>
                <a:spcPct val="200000"/>
              </a:lnSpc>
            </a:pPr>
            <a:r>
              <a:rPr lang="en-US" sz="2300" dirty="0"/>
              <a:t>	</a:t>
            </a:r>
            <a:r>
              <a:rPr lang="en-US" sz="2300" dirty="0" smtClean="0"/>
              <a:t>(</a:t>
            </a:r>
            <a:r>
              <a:rPr lang="en-US" sz="2300" dirty="0"/>
              <a:t>Harbor District, Merkel &amp; Associates, </a:t>
            </a:r>
            <a:r>
              <a:rPr lang="en-US" sz="2300" dirty="0" smtClean="0"/>
              <a:t>and project partners*)</a:t>
            </a:r>
          </a:p>
          <a:p>
            <a:pPr>
              <a:lnSpc>
                <a:spcPct val="200000"/>
              </a:lnSpc>
            </a:pPr>
            <a:r>
              <a:rPr lang="en-US" sz="2300" dirty="0" smtClean="0"/>
              <a:t>3)   </a:t>
            </a:r>
            <a:r>
              <a:rPr lang="en-US" sz="2300" b="1" dirty="0" smtClean="0"/>
              <a:t>Develop eelgrass restoration/protection goals</a:t>
            </a:r>
            <a:r>
              <a:rPr lang="en-US" sz="2300" b="1" dirty="0"/>
              <a:t> </a:t>
            </a:r>
          </a:p>
          <a:p>
            <a:pPr>
              <a:lnSpc>
                <a:spcPct val="200000"/>
              </a:lnSpc>
            </a:pPr>
            <a:r>
              <a:rPr lang="en-US" sz="2300" dirty="0" smtClean="0"/>
              <a:t>	</a:t>
            </a:r>
            <a:r>
              <a:rPr lang="en-US" sz="2300" dirty="0"/>
              <a:t>(Harbor District, </a:t>
            </a:r>
            <a:r>
              <a:rPr lang="en-US" sz="2300" dirty="0" smtClean="0"/>
              <a:t>Merkel &amp; Associates, and </a:t>
            </a:r>
            <a:r>
              <a:rPr lang="en-US" sz="2300" dirty="0"/>
              <a:t>project partners)</a:t>
            </a:r>
          </a:p>
          <a:p>
            <a:pPr>
              <a:lnSpc>
                <a:spcPct val="200000"/>
              </a:lnSpc>
            </a:pPr>
            <a:r>
              <a:rPr lang="en-US" sz="2300" dirty="0" smtClean="0"/>
              <a:t>4)   </a:t>
            </a:r>
            <a:r>
              <a:rPr lang="en-US" sz="2300" b="1" dirty="0" smtClean="0"/>
              <a:t>Conduct bay tours to evaluate restoration/mitigation opportunities</a:t>
            </a:r>
            <a:r>
              <a:rPr lang="en-US" sz="2300" b="1" dirty="0"/>
              <a:t> </a:t>
            </a:r>
            <a:endParaRPr lang="en-US" sz="2300" b="1" dirty="0" smtClean="0"/>
          </a:p>
          <a:p>
            <a:pPr>
              <a:lnSpc>
                <a:spcPct val="200000"/>
              </a:lnSpc>
            </a:pPr>
            <a:r>
              <a:rPr lang="en-US" sz="2300" dirty="0"/>
              <a:t>	</a:t>
            </a:r>
            <a:r>
              <a:rPr lang="en-US" sz="2300" dirty="0" smtClean="0"/>
              <a:t>(</a:t>
            </a:r>
            <a:r>
              <a:rPr lang="en-US" sz="2300" dirty="0"/>
              <a:t>Harbor District, </a:t>
            </a:r>
            <a:r>
              <a:rPr lang="en-US" sz="2300" dirty="0" smtClean="0"/>
              <a:t>Merkel &amp; Associates, and </a:t>
            </a:r>
            <a:r>
              <a:rPr lang="en-US" sz="2300" dirty="0"/>
              <a:t>project partners)</a:t>
            </a:r>
            <a:endParaRPr lang="en-US" sz="2300" dirty="0" smtClean="0"/>
          </a:p>
          <a:p>
            <a:pPr>
              <a:lnSpc>
                <a:spcPct val="200000"/>
              </a:lnSpc>
            </a:pPr>
            <a:r>
              <a:rPr lang="en-US" sz="2300" dirty="0" smtClean="0"/>
              <a:t>5)   </a:t>
            </a:r>
            <a:r>
              <a:rPr lang="en-US" sz="2300" b="1" dirty="0" smtClean="0"/>
              <a:t>Baseline data/directed research </a:t>
            </a:r>
          </a:p>
          <a:p>
            <a:pPr>
              <a:lnSpc>
                <a:spcPct val="200000"/>
              </a:lnSpc>
            </a:pPr>
            <a:r>
              <a:rPr lang="en-US" sz="2300" dirty="0"/>
              <a:t>	</a:t>
            </a:r>
            <a:r>
              <a:rPr lang="en-US" sz="2300" dirty="0" smtClean="0"/>
              <a:t>(Merkel &amp; Associates)</a:t>
            </a:r>
          </a:p>
          <a:p>
            <a:pPr lvl="0">
              <a:lnSpc>
                <a:spcPct val="200000"/>
              </a:lnSpc>
            </a:pPr>
            <a:r>
              <a:rPr lang="en-US" sz="2300" dirty="0" smtClean="0"/>
              <a:t>6)   </a:t>
            </a:r>
            <a:r>
              <a:rPr lang="en-US" sz="2300" b="1" dirty="0"/>
              <a:t>Evaluate </a:t>
            </a:r>
            <a:r>
              <a:rPr lang="en-US" sz="2300" b="1" dirty="0"/>
              <a:t>Regulatory Context, Cost Recovery &amp; </a:t>
            </a:r>
            <a:r>
              <a:rPr lang="en-US" sz="2300" b="1" dirty="0" smtClean="0"/>
              <a:t>Monitoring</a:t>
            </a:r>
            <a:endParaRPr lang="en-US" sz="2300" b="1" dirty="0"/>
          </a:p>
          <a:p>
            <a:pPr>
              <a:lnSpc>
                <a:spcPct val="200000"/>
              </a:lnSpc>
            </a:pPr>
            <a:r>
              <a:rPr lang="en-US" sz="2300" dirty="0"/>
              <a:t>	 </a:t>
            </a:r>
            <a:r>
              <a:rPr lang="en-US" sz="2300" dirty="0" smtClean="0"/>
              <a:t>(Harbor </a:t>
            </a:r>
            <a:r>
              <a:rPr lang="en-US" sz="2300" dirty="0"/>
              <a:t>District, Merkel &amp; Associates, </a:t>
            </a:r>
            <a:r>
              <a:rPr lang="en-US" sz="2300" dirty="0" smtClean="0"/>
              <a:t>and project partners)</a:t>
            </a:r>
          </a:p>
          <a:p>
            <a:pPr>
              <a:lnSpc>
                <a:spcPct val="200000"/>
              </a:lnSpc>
            </a:pPr>
            <a:r>
              <a:rPr lang="en-US" sz="2300" dirty="0" smtClean="0"/>
              <a:t>7)   </a:t>
            </a:r>
            <a:r>
              <a:rPr lang="en-US" sz="2300" b="1" dirty="0" smtClean="0"/>
              <a:t>Develop 2 drafts and final plan incorporating partner input</a:t>
            </a:r>
          </a:p>
          <a:p>
            <a:pPr>
              <a:lnSpc>
                <a:spcPct val="200000"/>
              </a:lnSpc>
            </a:pPr>
            <a:r>
              <a:rPr lang="en-US" sz="2300" dirty="0"/>
              <a:t>	</a:t>
            </a:r>
            <a:r>
              <a:rPr lang="en-US" sz="2300" dirty="0" smtClean="0"/>
              <a:t>(Merkel &amp; Associates, Project partners, Harbor District)</a:t>
            </a:r>
          </a:p>
          <a:p>
            <a:pPr>
              <a:lnSpc>
                <a:spcPct val="200000"/>
              </a:lnSpc>
            </a:pPr>
            <a:r>
              <a:rPr lang="en-US" sz="2300" dirty="0" smtClean="0"/>
              <a:t>8)   </a:t>
            </a:r>
            <a:r>
              <a:rPr lang="en-US" sz="2300" b="1" dirty="0" smtClean="0"/>
              <a:t>Develop project webpage-Plan support, communication and project tracking</a:t>
            </a:r>
          </a:p>
          <a:p>
            <a:pPr>
              <a:lnSpc>
                <a:spcPct val="200000"/>
              </a:lnSpc>
            </a:pPr>
            <a:r>
              <a:rPr lang="en-US" sz="2300" dirty="0"/>
              <a:t>	</a:t>
            </a:r>
            <a:r>
              <a:rPr lang="en-US" sz="2300" dirty="0" smtClean="0"/>
              <a:t>(Harbor District)</a:t>
            </a:r>
          </a:p>
          <a:p>
            <a:pPr>
              <a:lnSpc>
                <a:spcPct val="200000"/>
              </a:lnSpc>
            </a:pPr>
            <a:r>
              <a:rPr lang="en-US" sz="1800" dirty="0" smtClean="0"/>
              <a:t>* We encourage project partner  and stakeholder involvement in the Final Public Workshop and presentation of the Plan.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958" y="1499347"/>
            <a:ext cx="2692190" cy="3695089"/>
          </a:xfrm>
          <a:prstGeom prst="rect">
            <a:avLst/>
          </a:prstGeom>
          <a:ln w="19050">
            <a:solidFill>
              <a:srgbClr val="0E589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073958" y="5250855"/>
            <a:ext cx="2692190" cy="421414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r>
              <a:rPr lang="en-US" sz="1100" dirty="0" smtClean="0"/>
              <a:t>Humboldt </a:t>
            </a:r>
            <a:r>
              <a:rPr lang="en-US" sz="1100" dirty="0"/>
              <a:t>Bay and Eel River Estuary Benthic Habitat Project, Eelgrass habitat data, 2009. </a:t>
            </a:r>
          </a:p>
        </p:txBody>
      </p:sp>
    </p:spTree>
    <p:extLst>
      <p:ext uri="{BB962C8B-B14F-4D97-AF65-F5344CB8AC3E}">
        <p14:creationId xmlns:p14="http://schemas.microsoft.com/office/powerpoint/2010/main" val="321381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3756</TotalTime>
  <Words>1486</Words>
  <Application>Microsoft Office PowerPoint</Application>
  <PresentationFormat>On-screen Show (4:3)</PresentationFormat>
  <Paragraphs>243</Paragraphs>
  <Slides>29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1_Office Theme</vt:lpstr>
      <vt:lpstr>2_Office Theme</vt:lpstr>
      <vt:lpstr>Humboldt Bay Eelgrass Management Plan:</vt:lpstr>
      <vt:lpstr>Outline</vt:lpstr>
      <vt:lpstr>Background</vt:lpstr>
      <vt:lpstr>Putting the plan in a broader context</vt:lpstr>
      <vt:lpstr>Modeled vs Imagery Derived Habitat Distributions</vt:lpstr>
      <vt:lpstr>“Moderate” Eustatic Sea Level Rise Projection (NRC, 2012)</vt:lpstr>
      <vt:lpstr>PowerPoint Presentation</vt:lpstr>
      <vt:lpstr>North Bay Model Results</vt:lpstr>
      <vt:lpstr>EMP Development Process Overview and (roles)</vt:lpstr>
      <vt:lpstr>Plan Development Components</vt:lpstr>
      <vt:lpstr>Policy Elements </vt:lpstr>
      <vt:lpstr>Technical Components</vt:lpstr>
      <vt:lpstr>CMP, Programmatic Permitting,  Cost Recovery, &amp; Monitoring </vt:lpstr>
      <vt:lpstr>Opportunities for Plan Expansion?</vt:lpstr>
      <vt:lpstr>EMP Plan Coverage and Focus</vt:lpstr>
      <vt:lpstr>PowerPoint Presentation</vt:lpstr>
      <vt:lpstr>Baseline Eelgrass Assessment</vt:lpstr>
      <vt:lpstr>Surveying Considerations</vt:lpstr>
      <vt:lpstr>Current &amp; Emerging Approaches to Eelgrass Habitat Assessment </vt:lpstr>
      <vt:lpstr>Eelgrass Habitat Assessment (cont)</vt:lpstr>
      <vt:lpstr>Intertidal Eelgrass Habitat Assessment (Eureka Waterfront)</vt:lpstr>
      <vt:lpstr>Subtidal Habitat Assessment example (Noyo Harbor)</vt:lpstr>
      <vt:lpstr>Habitat Assessment - Long Term Monitoring</vt:lpstr>
      <vt:lpstr>Eelgrass Restoration and Mitigation Opportunities </vt:lpstr>
      <vt:lpstr>Eelgrass Restoration and Mitigation Opportunities (cont.) </vt:lpstr>
      <vt:lpstr>Substrate Remediation to Restore Historic Eelgrass Habitat</vt:lpstr>
      <vt:lpstr>Progress to date</vt:lpstr>
      <vt:lpstr>Proposed Project Timeline and Milestones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Humboldt Bay Eelgrass Management Plan</dc:title>
  <dc:creator>Whelan Gilkerson</dc:creator>
  <cp:lastModifiedBy>Keith Merkel</cp:lastModifiedBy>
  <cp:revision>107</cp:revision>
  <dcterms:created xsi:type="dcterms:W3CDTF">2006-08-16T00:00:00Z</dcterms:created>
  <dcterms:modified xsi:type="dcterms:W3CDTF">2016-05-09T19:02:41Z</dcterms:modified>
</cp:coreProperties>
</file>