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473" r:id="rId3"/>
    <p:sldId id="259" r:id="rId4"/>
    <p:sldId id="498" r:id="rId5"/>
    <p:sldId id="301" r:id="rId6"/>
    <p:sldId id="499" r:id="rId7"/>
    <p:sldId id="474" r:id="rId8"/>
    <p:sldId id="480" r:id="rId9"/>
    <p:sldId id="449" r:id="rId10"/>
    <p:sldId id="461" r:id="rId11"/>
    <p:sldId id="460" r:id="rId12"/>
    <p:sldId id="459" r:id="rId13"/>
    <p:sldId id="475" r:id="rId14"/>
    <p:sldId id="476" r:id="rId15"/>
    <p:sldId id="477" r:id="rId16"/>
    <p:sldId id="406" r:id="rId17"/>
    <p:sldId id="485" r:id="rId18"/>
    <p:sldId id="478" r:id="rId19"/>
    <p:sldId id="457" r:id="rId20"/>
    <p:sldId id="481" r:id="rId21"/>
    <p:sldId id="483" r:id="rId22"/>
    <p:sldId id="463" r:id="rId23"/>
    <p:sldId id="464" r:id="rId24"/>
    <p:sldId id="465" r:id="rId25"/>
    <p:sldId id="466" r:id="rId26"/>
    <p:sldId id="467" r:id="rId27"/>
    <p:sldId id="469" r:id="rId28"/>
    <p:sldId id="454" r:id="rId29"/>
    <p:sldId id="451" r:id="rId30"/>
    <p:sldId id="450" r:id="rId31"/>
    <p:sldId id="495" r:id="rId32"/>
    <p:sldId id="484" r:id="rId33"/>
    <p:sldId id="492" r:id="rId34"/>
    <p:sldId id="493" r:id="rId35"/>
    <p:sldId id="486" r:id="rId36"/>
    <p:sldId id="487" r:id="rId37"/>
    <p:sldId id="488" r:id="rId38"/>
    <p:sldId id="468" r:id="rId39"/>
    <p:sldId id="494" r:id="rId40"/>
    <p:sldId id="489" r:id="rId41"/>
    <p:sldId id="490" r:id="rId42"/>
    <p:sldId id="479" r:id="rId43"/>
    <p:sldId id="496" r:id="rId44"/>
    <p:sldId id="403" r:id="rId45"/>
    <p:sldId id="395" r:id="rId4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709" autoAdjust="0"/>
  </p:normalViewPr>
  <p:slideViewPr>
    <p:cSldViewPr>
      <p:cViewPr varScale="1">
        <p:scale>
          <a:sx n="37" d="100"/>
          <a:sy n="37" d="100"/>
        </p:scale>
        <p:origin x="1214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6967310904318771E-2"/>
          <c:y val="3.0422464315248265E-2"/>
          <c:w val="0.93333571939871152"/>
          <c:h val="0.90618307985474422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Sheet1!$A$1:$A$5</c:f>
              <c:strCache>
                <c:ptCount val="5"/>
                <c:pt idx="0">
                  <c:v>Existing Conditions</c:v>
                </c:pt>
                <c:pt idx="1">
                  <c:v>0.5M SLR</c:v>
                </c:pt>
                <c:pt idx="2">
                  <c:v>1.0M SLR</c:v>
                </c:pt>
                <c:pt idx="3">
                  <c:v>1.5M SLR</c:v>
                </c:pt>
                <c:pt idx="4">
                  <c:v>2.0M SLR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0.52</c:v>
                </c:pt>
                <c:pt idx="1">
                  <c:v>0.58000000000000007</c:v>
                </c:pt>
                <c:pt idx="2">
                  <c:v>0.64000000000000012</c:v>
                </c:pt>
                <c:pt idx="3">
                  <c:v>0.70000000000000018</c:v>
                </c:pt>
                <c:pt idx="4">
                  <c:v>0.74000000000000021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6471368"/>
        <c:axId val="196471760"/>
        <c:axId val="0"/>
      </c:bar3DChart>
      <c:catAx>
        <c:axId val="196471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471760"/>
        <c:crosses val="autoZero"/>
        <c:auto val="1"/>
        <c:lblAlgn val="ctr"/>
        <c:lblOffset val="100"/>
        <c:noMultiLvlLbl val="0"/>
      </c:catAx>
      <c:valAx>
        <c:axId val="19647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471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E7B348-1F7D-4607-98AA-BB28A52093B9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276221-3825-4815-AB0C-E7E7D2B16100}">
      <dgm:prSet phldrT="[Text]"/>
      <dgm:spPr>
        <a:solidFill>
          <a:srgbClr val="0070C0"/>
        </a:solidFill>
      </dgm:spPr>
      <dgm:t>
        <a:bodyPr/>
        <a:lstStyle/>
        <a:p>
          <a:r>
            <a:rPr lang="en-US" b="1" dirty="0"/>
            <a:t>EXPOSURE</a:t>
          </a:r>
        </a:p>
      </dgm:t>
    </dgm:pt>
    <dgm:pt modelId="{53610650-EE49-4A4B-B834-83B1A50BA0C9}" type="parTrans" cxnId="{44420B00-1CFE-49F3-B2D0-E6D2F08D9965}">
      <dgm:prSet/>
      <dgm:spPr/>
      <dgm:t>
        <a:bodyPr/>
        <a:lstStyle/>
        <a:p>
          <a:endParaRPr lang="en-US"/>
        </a:p>
      </dgm:t>
    </dgm:pt>
    <dgm:pt modelId="{51148BBD-D409-4D04-A5A6-458FE9E2A559}" type="sibTrans" cxnId="{44420B00-1CFE-49F3-B2D0-E6D2F08D9965}">
      <dgm:prSet/>
      <dgm:spPr/>
      <dgm:t>
        <a:bodyPr/>
        <a:lstStyle/>
        <a:p>
          <a:endParaRPr lang="en-US"/>
        </a:p>
      </dgm:t>
    </dgm:pt>
    <dgm:pt modelId="{7B36C176-60DA-4CC5-A360-037BCB7A2972}">
      <dgm:prSet phldrT="[Text]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/>
            <a:t>How/</a:t>
          </a:r>
        </a:p>
        <a:p>
          <a:r>
            <a:rPr lang="en-US" b="1" dirty="0"/>
            <a:t>Impacts</a:t>
          </a:r>
        </a:p>
      </dgm:t>
    </dgm:pt>
    <dgm:pt modelId="{8995CEE8-543C-47E9-BB9A-AD425A9E96DF}" type="parTrans" cxnId="{8BF00278-1460-49E7-95B1-9EE1F0E03BFB}">
      <dgm:prSet/>
      <dgm:spPr/>
      <dgm:t>
        <a:bodyPr/>
        <a:lstStyle/>
        <a:p>
          <a:endParaRPr lang="en-US"/>
        </a:p>
      </dgm:t>
    </dgm:pt>
    <dgm:pt modelId="{402F9EB7-A20E-467A-8175-4053370EB5E0}" type="sibTrans" cxnId="{8BF00278-1460-49E7-95B1-9EE1F0E03BFB}">
      <dgm:prSet/>
      <dgm:spPr/>
      <dgm:t>
        <a:bodyPr/>
        <a:lstStyle/>
        <a:p>
          <a:endParaRPr lang="en-US"/>
        </a:p>
      </dgm:t>
    </dgm:pt>
    <dgm:pt modelId="{3533947D-124B-4845-9BFE-56F1D92D53C2}">
      <dgm:prSet phldrT="[Text]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/>
            <a:t>Where/</a:t>
          </a:r>
        </a:p>
        <a:p>
          <a:r>
            <a:rPr lang="en-US" b="1" dirty="0"/>
            <a:t>What</a:t>
          </a:r>
        </a:p>
      </dgm:t>
    </dgm:pt>
    <dgm:pt modelId="{CF6E78B0-C2F4-480D-BCE7-5E5B0E02E188}" type="parTrans" cxnId="{EA2514BF-6134-41EE-88D2-EE0397D496DC}">
      <dgm:prSet/>
      <dgm:spPr/>
      <dgm:t>
        <a:bodyPr/>
        <a:lstStyle/>
        <a:p>
          <a:endParaRPr lang="en-US"/>
        </a:p>
      </dgm:t>
    </dgm:pt>
    <dgm:pt modelId="{66F7B34D-1DB8-42B8-BED3-3BC0FB40322D}" type="sibTrans" cxnId="{EA2514BF-6134-41EE-88D2-EE0397D496DC}">
      <dgm:prSet/>
      <dgm:spPr/>
      <dgm:t>
        <a:bodyPr/>
        <a:lstStyle/>
        <a:p>
          <a:endParaRPr lang="en-US"/>
        </a:p>
      </dgm:t>
    </dgm:pt>
    <dgm:pt modelId="{83C957B6-3F7A-441F-94F6-7B921690CE58}">
      <dgm:prSet phldrT="[Text]"/>
      <dgm:spPr>
        <a:solidFill>
          <a:srgbClr val="0070C0"/>
        </a:solidFill>
      </dgm:spPr>
      <dgm:t>
        <a:bodyPr/>
        <a:lstStyle/>
        <a:p>
          <a:r>
            <a:rPr lang="en-US" b="1" dirty="0"/>
            <a:t>SENSITIVITY</a:t>
          </a:r>
        </a:p>
      </dgm:t>
    </dgm:pt>
    <dgm:pt modelId="{BF97A683-5005-4490-8479-56C5A1DCAF63}" type="parTrans" cxnId="{82DAAE66-2E8E-44BF-A11B-2382741BECE6}">
      <dgm:prSet/>
      <dgm:spPr/>
      <dgm:t>
        <a:bodyPr/>
        <a:lstStyle/>
        <a:p>
          <a:endParaRPr lang="en-US"/>
        </a:p>
      </dgm:t>
    </dgm:pt>
    <dgm:pt modelId="{A387160B-13A9-4EC0-8154-085E921FED95}" type="sibTrans" cxnId="{82DAAE66-2E8E-44BF-A11B-2382741BECE6}">
      <dgm:prSet/>
      <dgm:spPr/>
      <dgm:t>
        <a:bodyPr/>
        <a:lstStyle/>
        <a:p>
          <a:endParaRPr lang="en-US"/>
        </a:p>
      </dgm:t>
    </dgm:pt>
    <dgm:pt modelId="{6235B6FF-8F9A-487C-BF9E-0ECA9711AE8F}">
      <dgm:prSet phldrT="[Text]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/>
            <a:t>Resiliency</a:t>
          </a:r>
        </a:p>
      </dgm:t>
    </dgm:pt>
    <dgm:pt modelId="{A249B1C9-986C-4372-AC64-249A4918AFE6}" type="parTrans" cxnId="{4519FB58-69F2-47BC-B207-374A12E7FB1B}">
      <dgm:prSet/>
      <dgm:spPr/>
      <dgm:t>
        <a:bodyPr/>
        <a:lstStyle/>
        <a:p>
          <a:endParaRPr lang="en-US"/>
        </a:p>
      </dgm:t>
    </dgm:pt>
    <dgm:pt modelId="{27EB1744-2435-492C-8525-C8C1599DAD80}" type="sibTrans" cxnId="{4519FB58-69F2-47BC-B207-374A12E7FB1B}">
      <dgm:prSet/>
      <dgm:spPr/>
      <dgm:t>
        <a:bodyPr/>
        <a:lstStyle/>
        <a:p>
          <a:endParaRPr lang="en-US"/>
        </a:p>
      </dgm:t>
    </dgm:pt>
    <dgm:pt modelId="{798C62BF-7C27-4902-9D0B-CE5270C754DC}">
      <dgm:prSet phldrT="[Text]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/>
            <a:t>Adaptive</a:t>
          </a:r>
        </a:p>
        <a:p>
          <a:r>
            <a:rPr lang="en-US" b="1" dirty="0"/>
            <a:t>Capacity</a:t>
          </a:r>
        </a:p>
      </dgm:t>
    </dgm:pt>
    <dgm:pt modelId="{CA3D5B07-1A08-4F58-A6C9-C240DFCD0428}" type="parTrans" cxnId="{02C6D7DF-46AE-4B8A-AE16-441074173E6B}">
      <dgm:prSet/>
      <dgm:spPr/>
      <dgm:t>
        <a:bodyPr/>
        <a:lstStyle/>
        <a:p>
          <a:endParaRPr lang="en-US"/>
        </a:p>
      </dgm:t>
    </dgm:pt>
    <dgm:pt modelId="{3DD9670A-C648-4EDC-8F89-A1E0AEAEF74D}" type="sibTrans" cxnId="{02C6D7DF-46AE-4B8A-AE16-441074173E6B}">
      <dgm:prSet/>
      <dgm:spPr/>
      <dgm:t>
        <a:bodyPr/>
        <a:lstStyle/>
        <a:p>
          <a:endParaRPr lang="en-US"/>
        </a:p>
      </dgm:t>
    </dgm:pt>
    <dgm:pt modelId="{2BAEA543-57C1-471F-A25E-5E06CC597284}">
      <dgm:prSet phldrT="[Text]"/>
      <dgm:spPr>
        <a:solidFill>
          <a:srgbClr val="0070C0"/>
        </a:solidFill>
      </dgm:spPr>
      <dgm:t>
        <a:bodyPr/>
        <a:lstStyle/>
        <a:p>
          <a:r>
            <a:rPr lang="en-US" b="1"/>
            <a:t>SIGNIFICANCE</a:t>
          </a:r>
        </a:p>
      </dgm:t>
    </dgm:pt>
    <dgm:pt modelId="{A16047A4-F8E4-4260-9C36-1DDDA1F71B82}" type="parTrans" cxnId="{BC12AC06-382D-4BAF-A6A6-EE5E0F08D428}">
      <dgm:prSet/>
      <dgm:spPr/>
      <dgm:t>
        <a:bodyPr/>
        <a:lstStyle/>
        <a:p>
          <a:endParaRPr lang="en-US"/>
        </a:p>
      </dgm:t>
    </dgm:pt>
    <dgm:pt modelId="{3B4246C4-AD4B-404C-BF53-06837936066B}" type="sibTrans" cxnId="{BC12AC06-382D-4BAF-A6A6-EE5E0F08D428}">
      <dgm:prSet/>
      <dgm:spPr/>
      <dgm:t>
        <a:bodyPr/>
        <a:lstStyle/>
        <a:p>
          <a:endParaRPr lang="en-US"/>
        </a:p>
      </dgm:t>
    </dgm:pt>
    <dgm:pt modelId="{79054765-3CDF-48C3-8961-0F611F0714AB}">
      <dgm:prSet phldrT="[Text]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/>
            <a:t>Probability/</a:t>
          </a:r>
        </a:p>
        <a:p>
          <a:r>
            <a:rPr lang="en-US" b="1" dirty="0"/>
            <a:t>Likelihood</a:t>
          </a:r>
        </a:p>
      </dgm:t>
    </dgm:pt>
    <dgm:pt modelId="{4568D47D-8005-4F0A-8C8C-BE39372CE29A}" type="parTrans" cxnId="{6ABE228A-AD97-466E-BB27-D27C36368FF4}">
      <dgm:prSet/>
      <dgm:spPr/>
      <dgm:t>
        <a:bodyPr/>
        <a:lstStyle/>
        <a:p>
          <a:endParaRPr lang="en-US"/>
        </a:p>
      </dgm:t>
    </dgm:pt>
    <dgm:pt modelId="{FECBCA65-89C7-4566-AD55-4D554D650B77}" type="sibTrans" cxnId="{6ABE228A-AD97-466E-BB27-D27C36368FF4}">
      <dgm:prSet/>
      <dgm:spPr/>
      <dgm:t>
        <a:bodyPr/>
        <a:lstStyle/>
        <a:p>
          <a:endParaRPr lang="en-US"/>
        </a:p>
      </dgm:t>
    </dgm:pt>
    <dgm:pt modelId="{6879E78C-1C55-4A5C-B90B-35232EC03DE1}">
      <dgm:prSet phldrT="[Text]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/>
            <a:t>Timing/</a:t>
          </a:r>
        </a:p>
        <a:p>
          <a:r>
            <a:rPr lang="en-US" b="1" dirty="0"/>
            <a:t>Onset</a:t>
          </a:r>
        </a:p>
      </dgm:t>
    </dgm:pt>
    <dgm:pt modelId="{60C84D38-2832-4956-998F-AE90385E8E11}" type="parTrans" cxnId="{19299D23-A818-494B-AEAA-AE4D0CFA0622}">
      <dgm:prSet/>
      <dgm:spPr/>
      <dgm:t>
        <a:bodyPr/>
        <a:lstStyle/>
        <a:p>
          <a:endParaRPr lang="en-US"/>
        </a:p>
      </dgm:t>
    </dgm:pt>
    <dgm:pt modelId="{80503883-1378-4B4F-8385-2B9AED34BD4C}" type="sibTrans" cxnId="{19299D23-A818-494B-AEAA-AE4D0CFA0622}">
      <dgm:prSet/>
      <dgm:spPr/>
      <dgm:t>
        <a:bodyPr/>
        <a:lstStyle/>
        <a:p>
          <a:endParaRPr lang="en-US"/>
        </a:p>
      </dgm:t>
    </dgm:pt>
    <dgm:pt modelId="{4CD8750A-A296-414C-9308-33AC6E350885}">
      <dgm:prSet phldrT="[Text]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/>
            <a:t>Magnitude</a:t>
          </a:r>
        </a:p>
      </dgm:t>
    </dgm:pt>
    <dgm:pt modelId="{324E3169-B83D-431E-A88F-2891458A64FB}" type="parTrans" cxnId="{DA85BC76-C373-42A4-A7E9-4B07FF78EFBD}">
      <dgm:prSet/>
      <dgm:spPr/>
      <dgm:t>
        <a:bodyPr/>
        <a:lstStyle/>
        <a:p>
          <a:endParaRPr lang="en-US"/>
        </a:p>
      </dgm:t>
    </dgm:pt>
    <dgm:pt modelId="{CA16CB49-86DB-49EE-A681-5C9A91144F9E}" type="sibTrans" cxnId="{DA85BC76-C373-42A4-A7E9-4B07FF78EFBD}">
      <dgm:prSet/>
      <dgm:spPr/>
      <dgm:t>
        <a:bodyPr/>
        <a:lstStyle/>
        <a:p>
          <a:endParaRPr lang="en-US"/>
        </a:p>
      </dgm:t>
    </dgm:pt>
    <dgm:pt modelId="{79D38124-1155-424C-BB84-EDD85C8CF398}">
      <dgm:prSet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/>
            <a:t>Consequence</a:t>
          </a:r>
        </a:p>
      </dgm:t>
    </dgm:pt>
    <dgm:pt modelId="{0BE5B3F0-7CC5-4730-9C5F-55C580786FB7}" type="parTrans" cxnId="{2B66189B-04B1-404C-A8FB-31F2B6CEC565}">
      <dgm:prSet/>
      <dgm:spPr/>
      <dgm:t>
        <a:bodyPr/>
        <a:lstStyle/>
        <a:p>
          <a:endParaRPr lang="en-US"/>
        </a:p>
      </dgm:t>
    </dgm:pt>
    <dgm:pt modelId="{5392F2EB-3290-4596-B327-6A712A665587}" type="sibTrans" cxnId="{2B66189B-04B1-404C-A8FB-31F2B6CEC565}">
      <dgm:prSet/>
      <dgm:spPr/>
      <dgm:t>
        <a:bodyPr/>
        <a:lstStyle/>
        <a:p>
          <a:endParaRPr lang="en-US"/>
        </a:p>
      </dgm:t>
    </dgm:pt>
    <dgm:pt modelId="{BD62D7B6-AD8C-42A3-9CBC-937412F77AC1}">
      <dgm:prSet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/>
            <a:t>Criticality</a:t>
          </a:r>
        </a:p>
      </dgm:t>
    </dgm:pt>
    <dgm:pt modelId="{737D7ADB-BE87-457C-978A-9BF93A287D4C}" type="parTrans" cxnId="{B5528BA6-9A17-4DFC-B105-F270C3A1CD5D}">
      <dgm:prSet/>
      <dgm:spPr/>
      <dgm:t>
        <a:bodyPr/>
        <a:lstStyle/>
        <a:p>
          <a:endParaRPr lang="en-US"/>
        </a:p>
      </dgm:t>
    </dgm:pt>
    <dgm:pt modelId="{3BC622F9-3226-4323-BCBA-BFECCDC92677}" type="sibTrans" cxnId="{B5528BA6-9A17-4DFC-B105-F270C3A1CD5D}">
      <dgm:prSet/>
      <dgm:spPr/>
      <dgm:t>
        <a:bodyPr/>
        <a:lstStyle/>
        <a:p>
          <a:endParaRPr lang="en-US"/>
        </a:p>
      </dgm:t>
    </dgm:pt>
    <dgm:pt modelId="{D030A6B7-BE80-4F73-9B6D-053F90B557A5}">
      <dgm:prSet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b="1" dirty="0" smtClean="0"/>
            <a:t>Prioritize</a:t>
          </a:r>
          <a:endParaRPr lang="en-US" b="1" dirty="0"/>
        </a:p>
      </dgm:t>
    </dgm:pt>
    <dgm:pt modelId="{01418651-2A64-4A19-8516-82988CD7101D}" type="parTrans" cxnId="{430CF159-AD6E-4875-9C22-19AB6E065CEA}">
      <dgm:prSet/>
      <dgm:spPr/>
      <dgm:t>
        <a:bodyPr/>
        <a:lstStyle/>
        <a:p>
          <a:endParaRPr lang="en-US"/>
        </a:p>
      </dgm:t>
    </dgm:pt>
    <dgm:pt modelId="{A23C7C06-57E0-4E64-AC43-7173C48EFEF7}" type="sibTrans" cxnId="{430CF159-AD6E-4875-9C22-19AB6E065CEA}">
      <dgm:prSet/>
      <dgm:spPr/>
      <dgm:t>
        <a:bodyPr/>
        <a:lstStyle/>
        <a:p>
          <a:endParaRPr lang="en-US"/>
        </a:p>
      </dgm:t>
    </dgm:pt>
    <dgm:pt modelId="{3532A71B-8FC8-4B96-ADA2-9FA3912A54F5}" type="pres">
      <dgm:prSet presAssocID="{07E7B348-1F7D-4607-98AA-BB28A52093B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C2812B0-FB25-4811-A4DB-51F6CC0B537A}" type="pres">
      <dgm:prSet presAssocID="{69276221-3825-4815-AB0C-E7E7D2B16100}" presName="root" presStyleCnt="0"/>
      <dgm:spPr/>
    </dgm:pt>
    <dgm:pt modelId="{57E1705B-1E1E-4924-97D5-2DC9E5DF2AD0}" type="pres">
      <dgm:prSet presAssocID="{69276221-3825-4815-AB0C-E7E7D2B16100}" presName="rootComposite" presStyleCnt="0"/>
      <dgm:spPr/>
    </dgm:pt>
    <dgm:pt modelId="{C0CFE847-F478-4F4F-9BCE-0860A1F3602D}" type="pres">
      <dgm:prSet presAssocID="{69276221-3825-4815-AB0C-E7E7D2B16100}" presName="rootText" presStyleLbl="node1" presStyleIdx="0" presStyleCnt="3"/>
      <dgm:spPr/>
      <dgm:t>
        <a:bodyPr/>
        <a:lstStyle/>
        <a:p>
          <a:endParaRPr lang="en-US"/>
        </a:p>
      </dgm:t>
    </dgm:pt>
    <dgm:pt modelId="{F0299A67-2E5A-48B3-A9C0-90D1315B2C0B}" type="pres">
      <dgm:prSet presAssocID="{69276221-3825-4815-AB0C-E7E7D2B16100}" presName="rootConnector" presStyleLbl="node1" presStyleIdx="0" presStyleCnt="3"/>
      <dgm:spPr/>
      <dgm:t>
        <a:bodyPr/>
        <a:lstStyle/>
        <a:p>
          <a:endParaRPr lang="en-US"/>
        </a:p>
      </dgm:t>
    </dgm:pt>
    <dgm:pt modelId="{7023047D-904C-4D9B-98A2-F6CA496DF8DB}" type="pres">
      <dgm:prSet presAssocID="{69276221-3825-4815-AB0C-E7E7D2B16100}" presName="childShape" presStyleCnt="0"/>
      <dgm:spPr/>
    </dgm:pt>
    <dgm:pt modelId="{E3B24230-460A-4A52-833D-1D5EB491E885}" type="pres">
      <dgm:prSet presAssocID="{8995CEE8-543C-47E9-BB9A-AD425A9E96DF}" presName="Name13" presStyleLbl="parChTrans1D2" presStyleIdx="0" presStyleCnt="10"/>
      <dgm:spPr/>
      <dgm:t>
        <a:bodyPr/>
        <a:lstStyle/>
        <a:p>
          <a:endParaRPr lang="en-US"/>
        </a:p>
      </dgm:t>
    </dgm:pt>
    <dgm:pt modelId="{003BC6CA-7452-49E5-B9E9-92F7FFF7B6B9}" type="pres">
      <dgm:prSet presAssocID="{7B36C176-60DA-4CC5-A360-037BCB7A2972}" presName="childText" presStyleLbl="bgAcc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A5661-45C0-4A9F-A861-6E674438AEAB}" type="pres">
      <dgm:prSet presAssocID="{CF6E78B0-C2F4-480D-BCE7-5E5B0E02E188}" presName="Name13" presStyleLbl="parChTrans1D2" presStyleIdx="1" presStyleCnt="10"/>
      <dgm:spPr/>
      <dgm:t>
        <a:bodyPr/>
        <a:lstStyle/>
        <a:p>
          <a:endParaRPr lang="en-US"/>
        </a:p>
      </dgm:t>
    </dgm:pt>
    <dgm:pt modelId="{81AE2189-D676-4C74-B7DB-DDEAF850F91C}" type="pres">
      <dgm:prSet presAssocID="{3533947D-124B-4845-9BFE-56F1D92D53C2}" presName="childText" presStyleLbl="bgAcc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7353DC-DB44-4032-9388-B70D0915754B}" type="pres">
      <dgm:prSet presAssocID="{4568D47D-8005-4F0A-8C8C-BE39372CE29A}" presName="Name13" presStyleLbl="parChTrans1D2" presStyleIdx="2" presStyleCnt="10"/>
      <dgm:spPr/>
      <dgm:t>
        <a:bodyPr/>
        <a:lstStyle/>
        <a:p>
          <a:endParaRPr lang="en-US"/>
        </a:p>
      </dgm:t>
    </dgm:pt>
    <dgm:pt modelId="{3DB3486D-80D0-4104-9258-FD3B53F3B384}" type="pres">
      <dgm:prSet presAssocID="{79054765-3CDF-48C3-8961-0F611F0714AB}" presName="childText" presStyleLbl="bgAcc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FA735-212D-4C6F-83DB-A5218D02F12D}" type="pres">
      <dgm:prSet presAssocID="{60C84D38-2832-4956-998F-AE90385E8E11}" presName="Name13" presStyleLbl="parChTrans1D2" presStyleIdx="3" presStyleCnt="10"/>
      <dgm:spPr/>
      <dgm:t>
        <a:bodyPr/>
        <a:lstStyle/>
        <a:p>
          <a:endParaRPr lang="en-US"/>
        </a:p>
      </dgm:t>
    </dgm:pt>
    <dgm:pt modelId="{7274B348-3777-4240-8230-209B1F6713BE}" type="pres">
      <dgm:prSet presAssocID="{6879E78C-1C55-4A5C-B90B-35232EC03DE1}" presName="childText" presStyleLbl="bgAcc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4B1A5E-D44D-4606-9416-1E5C89D01D1A}" type="pres">
      <dgm:prSet presAssocID="{324E3169-B83D-431E-A88F-2891458A64FB}" presName="Name13" presStyleLbl="parChTrans1D2" presStyleIdx="4" presStyleCnt="10"/>
      <dgm:spPr/>
      <dgm:t>
        <a:bodyPr/>
        <a:lstStyle/>
        <a:p>
          <a:endParaRPr lang="en-US"/>
        </a:p>
      </dgm:t>
    </dgm:pt>
    <dgm:pt modelId="{52861636-F820-4BEA-866B-98B63AF19FAF}" type="pres">
      <dgm:prSet presAssocID="{4CD8750A-A296-414C-9308-33AC6E350885}" presName="childText" presStyleLbl="bgAcc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4E3B63-798B-43A0-A3E4-CE5CE0EC1904}" type="pres">
      <dgm:prSet presAssocID="{83C957B6-3F7A-441F-94F6-7B921690CE58}" presName="root" presStyleCnt="0"/>
      <dgm:spPr/>
    </dgm:pt>
    <dgm:pt modelId="{8E40215E-0368-4444-917D-968AB66E925E}" type="pres">
      <dgm:prSet presAssocID="{83C957B6-3F7A-441F-94F6-7B921690CE58}" presName="rootComposite" presStyleCnt="0"/>
      <dgm:spPr/>
    </dgm:pt>
    <dgm:pt modelId="{E23B7060-1430-43A4-9773-5299D60DCE52}" type="pres">
      <dgm:prSet presAssocID="{83C957B6-3F7A-441F-94F6-7B921690CE58}" presName="rootText" presStyleLbl="node1" presStyleIdx="1" presStyleCnt="3"/>
      <dgm:spPr/>
      <dgm:t>
        <a:bodyPr/>
        <a:lstStyle/>
        <a:p>
          <a:endParaRPr lang="en-US"/>
        </a:p>
      </dgm:t>
    </dgm:pt>
    <dgm:pt modelId="{FE8EC712-84C0-45C1-B14A-284FD024CF69}" type="pres">
      <dgm:prSet presAssocID="{83C957B6-3F7A-441F-94F6-7B921690CE58}" presName="rootConnector" presStyleLbl="node1" presStyleIdx="1" presStyleCnt="3"/>
      <dgm:spPr/>
      <dgm:t>
        <a:bodyPr/>
        <a:lstStyle/>
        <a:p>
          <a:endParaRPr lang="en-US"/>
        </a:p>
      </dgm:t>
    </dgm:pt>
    <dgm:pt modelId="{AB5BB7FF-7B19-418E-B166-3C28D46BF845}" type="pres">
      <dgm:prSet presAssocID="{83C957B6-3F7A-441F-94F6-7B921690CE58}" presName="childShape" presStyleCnt="0"/>
      <dgm:spPr/>
    </dgm:pt>
    <dgm:pt modelId="{DE0E950F-6164-4AEE-9F99-FBEE81F5E0D2}" type="pres">
      <dgm:prSet presAssocID="{A249B1C9-986C-4372-AC64-249A4918AFE6}" presName="Name13" presStyleLbl="parChTrans1D2" presStyleIdx="5" presStyleCnt="10"/>
      <dgm:spPr/>
      <dgm:t>
        <a:bodyPr/>
        <a:lstStyle/>
        <a:p>
          <a:endParaRPr lang="en-US"/>
        </a:p>
      </dgm:t>
    </dgm:pt>
    <dgm:pt modelId="{085F18FB-53CA-4069-A016-B5A46851E989}" type="pres">
      <dgm:prSet presAssocID="{6235B6FF-8F9A-487C-BF9E-0ECA9711AE8F}" presName="childText" presStyleLbl="bgAcc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393DE1-1C13-49F6-BB49-A20C0E7AFB6E}" type="pres">
      <dgm:prSet presAssocID="{CA3D5B07-1A08-4F58-A6C9-C240DFCD0428}" presName="Name13" presStyleLbl="parChTrans1D2" presStyleIdx="6" presStyleCnt="10"/>
      <dgm:spPr/>
      <dgm:t>
        <a:bodyPr/>
        <a:lstStyle/>
        <a:p>
          <a:endParaRPr lang="en-US"/>
        </a:p>
      </dgm:t>
    </dgm:pt>
    <dgm:pt modelId="{B2C4D4A4-B847-437B-8426-149BB2790B89}" type="pres">
      <dgm:prSet presAssocID="{798C62BF-7C27-4902-9D0B-CE5270C754DC}" presName="childText" presStyleLbl="bgAcc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028E28-5F63-4E27-9F23-1D4F1462190F}" type="pres">
      <dgm:prSet presAssocID="{2BAEA543-57C1-471F-A25E-5E06CC597284}" presName="root" presStyleCnt="0"/>
      <dgm:spPr/>
    </dgm:pt>
    <dgm:pt modelId="{064DCBEC-560F-4C06-8C54-A5BA5F053DA6}" type="pres">
      <dgm:prSet presAssocID="{2BAEA543-57C1-471F-A25E-5E06CC597284}" presName="rootComposite" presStyleCnt="0"/>
      <dgm:spPr/>
    </dgm:pt>
    <dgm:pt modelId="{F9788C58-992B-4C6C-92D5-03F95944893B}" type="pres">
      <dgm:prSet presAssocID="{2BAEA543-57C1-471F-A25E-5E06CC597284}" presName="rootText" presStyleLbl="node1" presStyleIdx="2" presStyleCnt="3"/>
      <dgm:spPr/>
      <dgm:t>
        <a:bodyPr/>
        <a:lstStyle/>
        <a:p>
          <a:endParaRPr lang="en-US"/>
        </a:p>
      </dgm:t>
    </dgm:pt>
    <dgm:pt modelId="{15DB8E26-818D-4678-8796-E2A25ED6464D}" type="pres">
      <dgm:prSet presAssocID="{2BAEA543-57C1-471F-A25E-5E06CC597284}" presName="rootConnector" presStyleLbl="node1" presStyleIdx="2" presStyleCnt="3"/>
      <dgm:spPr/>
      <dgm:t>
        <a:bodyPr/>
        <a:lstStyle/>
        <a:p>
          <a:endParaRPr lang="en-US"/>
        </a:p>
      </dgm:t>
    </dgm:pt>
    <dgm:pt modelId="{231AD5E6-391B-4379-B382-48774981E75D}" type="pres">
      <dgm:prSet presAssocID="{2BAEA543-57C1-471F-A25E-5E06CC597284}" presName="childShape" presStyleCnt="0"/>
      <dgm:spPr/>
    </dgm:pt>
    <dgm:pt modelId="{F59D48AC-E91D-4D51-9A75-B0D1ADB655D8}" type="pres">
      <dgm:prSet presAssocID="{0BE5B3F0-7CC5-4730-9C5F-55C580786FB7}" presName="Name13" presStyleLbl="parChTrans1D2" presStyleIdx="7" presStyleCnt="10"/>
      <dgm:spPr/>
      <dgm:t>
        <a:bodyPr/>
        <a:lstStyle/>
        <a:p>
          <a:endParaRPr lang="en-US"/>
        </a:p>
      </dgm:t>
    </dgm:pt>
    <dgm:pt modelId="{7D8980FB-95B0-4165-AADC-97A99AD9E2A7}" type="pres">
      <dgm:prSet presAssocID="{79D38124-1155-424C-BB84-EDD85C8CF398}" presName="childText" presStyleLbl="bgAcc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5AF806-797D-4D95-8564-9B92BB67F9CD}" type="pres">
      <dgm:prSet presAssocID="{737D7ADB-BE87-457C-978A-9BF93A287D4C}" presName="Name13" presStyleLbl="parChTrans1D2" presStyleIdx="8" presStyleCnt="10"/>
      <dgm:spPr/>
      <dgm:t>
        <a:bodyPr/>
        <a:lstStyle/>
        <a:p>
          <a:endParaRPr lang="en-US"/>
        </a:p>
      </dgm:t>
    </dgm:pt>
    <dgm:pt modelId="{CFCAF751-6FFE-460E-9ED5-13DDDE5A1266}" type="pres">
      <dgm:prSet presAssocID="{BD62D7B6-AD8C-42A3-9CBC-937412F77AC1}" presName="childText" presStyleLbl="bgAcc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286955-241C-411D-8CD8-D944EF20AA2D}" type="pres">
      <dgm:prSet presAssocID="{01418651-2A64-4A19-8516-82988CD7101D}" presName="Name13" presStyleLbl="parChTrans1D2" presStyleIdx="9" presStyleCnt="10"/>
      <dgm:spPr/>
      <dgm:t>
        <a:bodyPr/>
        <a:lstStyle/>
        <a:p>
          <a:endParaRPr lang="en-US"/>
        </a:p>
      </dgm:t>
    </dgm:pt>
    <dgm:pt modelId="{A195CCFA-35DD-4799-8764-CBB44ADB5C62}" type="pres">
      <dgm:prSet presAssocID="{D030A6B7-BE80-4F73-9B6D-053F90B557A5}" presName="childText" presStyleLbl="bgAcc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87EEFF-9FCE-4B6C-8A31-8D95E493D05B}" type="presOf" srcId="{69276221-3825-4815-AB0C-E7E7D2B16100}" destId="{C0CFE847-F478-4F4F-9BCE-0860A1F3602D}" srcOrd="0" destOrd="0" presId="urn:microsoft.com/office/officeart/2005/8/layout/hierarchy3"/>
    <dgm:cxn modelId="{01AEAA26-3AFC-4927-8607-FDBE09563B3A}" type="presOf" srcId="{83C957B6-3F7A-441F-94F6-7B921690CE58}" destId="{E23B7060-1430-43A4-9773-5299D60DCE52}" srcOrd="0" destOrd="0" presId="urn:microsoft.com/office/officeart/2005/8/layout/hierarchy3"/>
    <dgm:cxn modelId="{A7BC7F16-47CE-4784-9B05-CF0AA5F4CEC7}" type="presOf" srcId="{CA3D5B07-1A08-4F58-A6C9-C240DFCD0428}" destId="{7A393DE1-1C13-49F6-BB49-A20C0E7AFB6E}" srcOrd="0" destOrd="0" presId="urn:microsoft.com/office/officeart/2005/8/layout/hierarchy3"/>
    <dgm:cxn modelId="{E15EE2EB-C54E-4F24-B560-1C1E3F25F096}" type="presOf" srcId="{798C62BF-7C27-4902-9D0B-CE5270C754DC}" destId="{B2C4D4A4-B847-437B-8426-149BB2790B89}" srcOrd="0" destOrd="0" presId="urn:microsoft.com/office/officeart/2005/8/layout/hierarchy3"/>
    <dgm:cxn modelId="{2B66189B-04B1-404C-A8FB-31F2B6CEC565}" srcId="{2BAEA543-57C1-471F-A25E-5E06CC597284}" destId="{79D38124-1155-424C-BB84-EDD85C8CF398}" srcOrd="0" destOrd="0" parTransId="{0BE5B3F0-7CC5-4730-9C5F-55C580786FB7}" sibTransId="{5392F2EB-3290-4596-B327-6A712A665587}"/>
    <dgm:cxn modelId="{19299D23-A818-494B-AEAA-AE4D0CFA0622}" srcId="{69276221-3825-4815-AB0C-E7E7D2B16100}" destId="{6879E78C-1C55-4A5C-B90B-35232EC03DE1}" srcOrd="3" destOrd="0" parTransId="{60C84D38-2832-4956-998F-AE90385E8E11}" sibTransId="{80503883-1378-4B4F-8385-2B9AED34BD4C}"/>
    <dgm:cxn modelId="{DA85BC76-C373-42A4-A7E9-4B07FF78EFBD}" srcId="{69276221-3825-4815-AB0C-E7E7D2B16100}" destId="{4CD8750A-A296-414C-9308-33AC6E350885}" srcOrd="4" destOrd="0" parTransId="{324E3169-B83D-431E-A88F-2891458A64FB}" sibTransId="{CA16CB49-86DB-49EE-A681-5C9A91144F9E}"/>
    <dgm:cxn modelId="{1FCD7921-B6A1-4162-B3CC-7823319F83BA}" type="presOf" srcId="{4568D47D-8005-4F0A-8C8C-BE39372CE29A}" destId="{017353DC-DB44-4032-9388-B70D0915754B}" srcOrd="0" destOrd="0" presId="urn:microsoft.com/office/officeart/2005/8/layout/hierarchy3"/>
    <dgm:cxn modelId="{7BF88CE8-8F82-4A35-BC76-C23C028C725E}" type="presOf" srcId="{D030A6B7-BE80-4F73-9B6D-053F90B557A5}" destId="{A195CCFA-35DD-4799-8764-CBB44ADB5C62}" srcOrd="0" destOrd="0" presId="urn:microsoft.com/office/officeart/2005/8/layout/hierarchy3"/>
    <dgm:cxn modelId="{98B37EF3-49E5-47CD-9EAA-8CA23A088225}" type="presOf" srcId="{4CD8750A-A296-414C-9308-33AC6E350885}" destId="{52861636-F820-4BEA-866B-98B63AF19FAF}" srcOrd="0" destOrd="0" presId="urn:microsoft.com/office/officeart/2005/8/layout/hierarchy3"/>
    <dgm:cxn modelId="{8B9BA4FE-3149-4164-A89A-113830AB18B3}" type="presOf" srcId="{79D38124-1155-424C-BB84-EDD85C8CF398}" destId="{7D8980FB-95B0-4165-AADC-97A99AD9E2A7}" srcOrd="0" destOrd="0" presId="urn:microsoft.com/office/officeart/2005/8/layout/hierarchy3"/>
    <dgm:cxn modelId="{6E50C772-A923-4C99-84C6-21FF810D6185}" type="presOf" srcId="{6879E78C-1C55-4A5C-B90B-35232EC03DE1}" destId="{7274B348-3777-4240-8230-209B1F6713BE}" srcOrd="0" destOrd="0" presId="urn:microsoft.com/office/officeart/2005/8/layout/hierarchy3"/>
    <dgm:cxn modelId="{44420B00-1CFE-49F3-B2D0-E6D2F08D9965}" srcId="{07E7B348-1F7D-4607-98AA-BB28A52093B9}" destId="{69276221-3825-4815-AB0C-E7E7D2B16100}" srcOrd="0" destOrd="0" parTransId="{53610650-EE49-4A4B-B834-83B1A50BA0C9}" sibTransId="{51148BBD-D409-4D04-A5A6-458FE9E2A559}"/>
    <dgm:cxn modelId="{4338FC49-B078-4E9E-B15C-5D12EA34B7CA}" type="presOf" srcId="{2BAEA543-57C1-471F-A25E-5E06CC597284}" destId="{F9788C58-992B-4C6C-92D5-03F95944893B}" srcOrd="0" destOrd="0" presId="urn:microsoft.com/office/officeart/2005/8/layout/hierarchy3"/>
    <dgm:cxn modelId="{B5528BA6-9A17-4DFC-B105-F270C3A1CD5D}" srcId="{2BAEA543-57C1-471F-A25E-5E06CC597284}" destId="{BD62D7B6-AD8C-42A3-9CBC-937412F77AC1}" srcOrd="1" destOrd="0" parTransId="{737D7ADB-BE87-457C-978A-9BF93A287D4C}" sibTransId="{3BC622F9-3226-4323-BCBA-BFECCDC92677}"/>
    <dgm:cxn modelId="{B32105C7-8CBB-4892-A307-DA678676FCB8}" type="presOf" srcId="{737D7ADB-BE87-457C-978A-9BF93A287D4C}" destId="{5B5AF806-797D-4D95-8564-9B92BB67F9CD}" srcOrd="0" destOrd="0" presId="urn:microsoft.com/office/officeart/2005/8/layout/hierarchy3"/>
    <dgm:cxn modelId="{02C6D7DF-46AE-4B8A-AE16-441074173E6B}" srcId="{83C957B6-3F7A-441F-94F6-7B921690CE58}" destId="{798C62BF-7C27-4902-9D0B-CE5270C754DC}" srcOrd="1" destOrd="0" parTransId="{CA3D5B07-1A08-4F58-A6C9-C240DFCD0428}" sibTransId="{3DD9670A-C648-4EDC-8F89-A1E0AEAEF74D}"/>
    <dgm:cxn modelId="{42CFAD61-F3B6-4B11-9D4E-D5B6A9B25BBA}" type="presOf" srcId="{324E3169-B83D-431E-A88F-2891458A64FB}" destId="{634B1A5E-D44D-4606-9416-1E5C89D01D1A}" srcOrd="0" destOrd="0" presId="urn:microsoft.com/office/officeart/2005/8/layout/hierarchy3"/>
    <dgm:cxn modelId="{38FDBBE8-826A-4969-87F4-A32832C19877}" type="presOf" srcId="{7B36C176-60DA-4CC5-A360-037BCB7A2972}" destId="{003BC6CA-7452-49E5-B9E9-92F7FFF7B6B9}" srcOrd="0" destOrd="0" presId="urn:microsoft.com/office/officeart/2005/8/layout/hierarchy3"/>
    <dgm:cxn modelId="{6ABE228A-AD97-466E-BB27-D27C36368FF4}" srcId="{69276221-3825-4815-AB0C-E7E7D2B16100}" destId="{79054765-3CDF-48C3-8961-0F611F0714AB}" srcOrd="2" destOrd="0" parTransId="{4568D47D-8005-4F0A-8C8C-BE39372CE29A}" sibTransId="{FECBCA65-89C7-4566-AD55-4D554D650B77}"/>
    <dgm:cxn modelId="{81053FFC-8956-46D7-99CA-45649FB0B707}" type="presOf" srcId="{6235B6FF-8F9A-487C-BF9E-0ECA9711AE8F}" destId="{085F18FB-53CA-4069-A016-B5A46851E989}" srcOrd="0" destOrd="0" presId="urn:microsoft.com/office/officeart/2005/8/layout/hierarchy3"/>
    <dgm:cxn modelId="{81DA74DD-1BCD-4C34-ABFB-5B85DA0D1117}" type="presOf" srcId="{BD62D7B6-AD8C-42A3-9CBC-937412F77AC1}" destId="{CFCAF751-6FFE-460E-9ED5-13DDDE5A1266}" srcOrd="0" destOrd="0" presId="urn:microsoft.com/office/officeart/2005/8/layout/hierarchy3"/>
    <dgm:cxn modelId="{BC12AC06-382D-4BAF-A6A6-EE5E0F08D428}" srcId="{07E7B348-1F7D-4607-98AA-BB28A52093B9}" destId="{2BAEA543-57C1-471F-A25E-5E06CC597284}" srcOrd="2" destOrd="0" parTransId="{A16047A4-F8E4-4260-9C36-1DDDA1F71B82}" sibTransId="{3B4246C4-AD4B-404C-BF53-06837936066B}"/>
    <dgm:cxn modelId="{5D04C8D1-FB58-4803-ADD4-2A9F1F7B389D}" type="presOf" srcId="{2BAEA543-57C1-471F-A25E-5E06CC597284}" destId="{15DB8E26-818D-4678-8796-E2A25ED6464D}" srcOrd="1" destOrd="0" presId="urn:microsoft.com/office/officeart/2005/8/layout/hierarchy3"/>
    <dgm:cxn modelId="{82DAAE66-2E8E-44BF-A11B-2382741BECE6}" srcId="{07E7B348-1F7D-4607-98AA-BB28A52093B9}" destId="{83C957B6-3F7A-441F-94F6-7B921690CE58}" srcOrd="1" destOrd="0" parTransId="{BF97A683-5005-4490-8479-56C5A1DCAF63}" sibTransId="{A387160B-13A9-4EC0-8154-085E921FED95}"/>
    <dgm:cxn modelId="{976C4E9D-99FF-4B05-8B11-4E11EACE220C}" type="presOf" srcId="{79054765-3CDF-48C3-8961-0F611F0714AB}" destId="{3DB3486D-80D0-4104-9258-FD3B53F3B384}" srcOrd="0" destOrd="0" presId="urn:microsoft.com/office/officeart/2005/8/layout/hierarchy3"/>
    <dgm:cxn modelId="{8BF00278-1460-49E7-95B1-9EE1F0E03BFB}" srcId="{69276221-3825-4815-AB0C-E7E7D2B16100}" destId="{7B36C176-60DA-4CC5-A360-037BCB7A2972}" srcOrd="0" destOrd="0" parTransId="{8995CEE8-543C-47E9-BB9A-AD425A9E96DF}" sibTransId="{402F9EB7-A20E-467A-8175-4053370EB5E0}"/>
    <dgm:cxn modelId="{BD2F086B-F396-4637-B402-8FCDE36E19D5}" type="presOf" srcId="{A249B1C9-986C-4372-AC64-249A4918AFE6}" destId="{DE0E950F-6164-4AEE-9F99-FBEE81F5E0D2}" srcOrd="0" destOrd="0" presId="urn:microsoft.com/office/officeart/2005/8/layout/hierarchy3"/>
    <dgm:cxn modelId="{2EFEE6E1-E5CA-4CBA-90E8-2A243D630004}" type="presOf" srcId="{69276221-3825-4815-AB0C-E7E7D2B16100}" destId="{F0299A67-2E5A-48B3-A9C0-90D1315B2C0B}" srcOrd="1" destOrd="0" presId="urn:microsoft.com/office/officeart/2005/8/layout/hierarchy3"/>
    <dgm:cxn modelId="{0C5B10F9-DFF7-4C17-9A79-3B8B3151FB89}" type="presOf" srcId="{83C957B6-3F7A-441F-94F6-7B921690CE58}" destId="{FE8EC712-84C0-45C1-B14A-284FD024CF69}" srcOrd="1" destOrd="0" presId="urn:microsoft.com/office/officeart/2005/8/layout/hierarchy3"/>
    <dgm:cxn modelId="{CC247E63-7A19-4439-A2F0-1585E4DD83DF}" type="presOf" srcId="{CF6E78B0-C2F4-480D-BCE7-5E5B0E02E188}" destId="{8F7A5661-45C0-4A9F-A861-6E674438AEAB}" srcOrd="0" destOrd="0" presId="urn:microsoft.com/office/officeart/2005/8/layout/hierarchy3"/>
    <dgm:cxn modelId="{50C8A70F-FB3D-4016-8251-F28CC54758F1}" type="presOf" srcId="{0BE5B3F0-7CC5-4730-9C5F-55C580786FB7}" destId="{F59D48AC-E91D-4D51-9A75-B0D1ADB655D8}" srcOrd="0" destOrd="0" presId="urn:microsoft.com/office/officeart/2005/8/layout/hierarchy3"/>
    <dgm:cxn modelId="{E6629AE5-F369-42D1-835B-02540B3396B0}" type="presOf" srcId="{8995CEE8-543C-47E9-BB9A-AD425A9E96DF}" destId="{E3B24230-460A-4A52-833D-1D5EB491E885}" srcOrd="0" destOrd="0" presId="urn:microsoft.com/office/officeart/2005/8/layout/hierarchy3"/>
    <dgm:cxn modelId="{1948CF88-093E-460D-9858-CBBB922CCF8E}" type="presOf" srcId="{01418651-2A64-4A19-8516-82988CD7101D}" destId="{24286955-241C-411D-8CD8-D944EF20AA2D}" srcOrd="0" destOrd="0" presId="urn:microsoft.com/office/officeart/2005/8/layout/hierarchy3"/>
    <dgm:cxn modelId="{430CF159-AD6E-4875-9C22-19AB6E065CEA}" srcId="{2BAEA543-57C1-471F-A25E-5E06CC597284}" destId="{D030A6B7-BE80-4F73-9B6D-053F90B557A5}" srcOrd="2" destOrd="0" parTransId="{01418651-2A64-4A19-8516-82988CD7101D}" sibTransId="{A23C7C06-57E0-4E64-AC43-7173C48EFEF7}"/>
    <dgm:cxn modelId="{0CD01829-4BF7-4812-9B63-227181A4384E}" type="presOf" srcId="{60C84D38-2832-4956-998F-AE90385E8E11}" destId="{47EFA735-212D-4C6F-83DB-A5218D02F12D}" srcOrd="0" destOrd="0" presId="urn:microsoft.com/office/officeart/2005/8/layout/hierarchy3"/>
    <dgm:cxn modelId="{EA2514BF-6134-41EE-88D2-EE0397D496DC}" srcId="{69276221-3825-4815-AB0C-E7E7D2B16100}" destId="{3533947D-124B-4845-9BFE-56F1D92D53C2}" srcOrd="1" destOrd="0" parTransId="{CF6E78B0-C2F4-480D-BCE7-5E5B0E02E188}" sibTransId="{66F7B34D-1DB8-42B8-BED3-3BC0FB40322D}"/>
    <dgm:cxn modelId="{4519FB58-69F2-47BC-B207-374A12E7FB1B}" srcId="{83C957B6-3F7A-441F-94F6-7B921690CE58}" destId="{6235B6FF-8F9A-487C-BF9E-0ECA9711AE8F}" srcOrd="0" destOrd="0" parTransId="{A249B1C9-986C-4372-AC64-249A4918AFE6}" sibTransId="{27EB1744-2435-492C-8525-C8C1599DAD80}"/>
    <dgm:cxn modelId="{BCBAECA6-69D3-4CB8-957C-AD6194EC97B7}" type="presOf" srcId="{3533947D-124B-4845-9BFE-56F1D92D53C2}" destId="{81AE2189-D676-4C74-B7DB-DDEAF850F91C}" srcOrd="0" destOrd="0" presId="urn:microsoft.com/office/officeart/2005/8/layout/hierarchy3"/>
    <dgm:cxn modelId="{68AF8D50-570F-4C8D-BC04-F01B9B619C2B}" type="presOf" srcId="{07E7B348-1F7D-4607-98AA-BB28A52093B9}" destId="{3532A71B-8FC8-4B96-ADA2-9FA3912A54F5}" srcOrd="0" destOrd="0" presId="urn:microsoft.com/office/officeart/2005/8/layout/hierarchy3"/>
    <dgm:cxn modelId="{79029D2F-8539-47B9-A8AB-B22E5D3B9EF8}" type="presParOf" srcId="{3532A71B-8FC8-4B96-ADA2-9FA3912A54F5}" destId="{BC2812B0-FB25-4811-A4DB-51F6CC0B537A}" srcOrd="0" destOrd="0" presId="urn:microsoft.com/office/officeart/2005/8/layout/hierarchy3"/>
    <dgm:cxn modelId="{1819770B-99FC-44A9-A6BA-E47F975DA76D}" type="presParOf" srcId="{BC2812B0-FB25-4811-A4DB-51F6CC0B537A}" destId="{57E1705B-1E1E-4924-97D5-2DC9E5DF2AD0}" srcOrd="0" destOrd="0" presId="urn:microsoft.com/office/officeart/2005/8/layout/hierarchy3"/>
    <dgm:cxn modelId="{99BC0100-831C-4B82-9E7E-380A18F4F4EB}" type="presParOf" srcId="{57E1705B-1E1E-4924-97D5-2DC9E5DF2AD0}" destId="{C0CFE847-F478-4F4F-9BCE-0860A1F3602D}" srcOrd="0" destOrd="0" presId="urn:microsoft.com/office/officeart/2005/8/layout/hierarchy3"/>
    <dgm:cxn modelId="{B6331C32-73D1-4C89-AFBD-5A1E1BE3FA9F}" type="presParOf" srcId="{57E1705B-1E1E-4924-97D5-2DC9E5DF2AD0}" destId="{F0299A67-2E5A-48B3-A9C0-90D1315B2C0B}" srcOrd="1" destOrd="0" presId="urn:microsoft.com/office/officeart/2005/8/layout/hierarchy3"/>
    <dgm:cxn modelId="{64322A3E-3EB3-4DA0-ADF9-2DFF92DB14DB}" type="presParOf" srcId="{BC2812B0-FB25-4811-A4DB-51F6CC0B537A}" destId="{7023047D-904C-4D9B-98A2-F6CA496DF8DB}" srcOrd="1" destOrd="0" presId="urn:microsoft.com/office/officeart/2005/8/layout/hierarchy3"/>
    <dgm:cxn modelId="{F5232768-6D3F-47D4-87FE-EF11AE4B0D3A}" type="presParOf" srcId="{7023047D-904C-4D9B-98A2-F6CA496DF8DB}" destId="{E3B24230-460A-4A52-833D-1D5EB491E885}" srcOrd="0" destOrd="0" presId="urn:microsoft.com/office/officeart/2005/8/layout/hierarchy3"/>
    <dgm:cxn modelId="{651AF334-EC6F-4617-B9B5-4A15D94BE600}" type="presParOf" srcId="{7023047D-904C-4D9B-98A2-F6CA496DF8DB}" destId="{003BC6CA-7452-49E5-B9E9-92F7FFF7B6B9}" srcOrd="1" destOrd="0" presId="urn:microsoft.com/office/officeart/2005/8/layout/hierarchy3"/>
    <dgm:cxn modelId="{ED9B45D6-E455-4D5D-B385-D6158EA3448F}" type="presParOf" srcId="{7023047D-904C-4D9B-98A2-F6CA496DF8DB}" destId="{8F7A5661-45C0-4A9F-A861-6E674438AEAB}" srcOrd="2" destOrd="0" presId="urn:microsoft.com/office/officeart/2005/8/layout/hierarchy3"/>
    <dgm:cxn modelId="{2C0A7C84-CE6A-44D8-98AD-D7C3420EEF99}" type="presParOf" srcId="{7023047D-904C-4D9B-98A2-F6CA496DF8DB}" destId="{81AE2189-D676-4C74-B7DB-DDEAF850F91C}" srcOrd="3" destOrd="0" presId="urn:microsoft.com/office/officeart/2005/8/layout/hierarchy3"/>
    <dgm:cxn modelId="{C04C66CF-71F9-4DE3-8348-7A2C765878D2}" type="presParOf" srcId="{7023047D-904C-4D9B-98A2-F6CA496DF8DB}" destId="{017353DC-DB44-4032-9388-B70D0915754B}" srcOrd="4" destOrd="0" presId="urn:microsoft.com/office/officeart/2005/8/layout/hierarchy3"/>
    <dgm:cxn modelId="{16F5ED27-A6BA-4BF4-B10B-49CA2D07BF4B}" type="presParOf" srcId="{7023047D-904C-4D9B-98A2-F6CA496DF8DB}" destId="{3DB3486D-80D0-4104-9258-FD3B53F3B384}" srcOrd="5" destOrd="0" presId="urn:microsoft.com/office/officeart/2005/8/layout/hierarchy3"/>
    <dgm:cxn modelId="{15D2DD09-B26E-4357-84AF-98884ADEB57E}" type="presParOf" srcId="{7023047D-904C-4D9B-98A2-F6CA496DF8DB}" destId="{47EFA735-212D-4C6F-83DB-A5218D02F12D}" srcOrd="6" destOrd="0" presId="urn:microsoft.com/office/officeart/2005/8/layout/hierarchy3"/>
    <dgm:cxn modelId="{E9B74EB7-D416-4708-903B-A296B7B5A94D}" type="presParOf" srcId="{7023047D-904C-4D9B-98A2-F6CA496DF8DB}" destId="{7274B348-3777-4240-8230-209B1F6713BE}" srcOrd="7" destOrd="0" presId="urn:microsoft.com/office/officeart/2005/8/layout/hierarchy3"/>
    <dgm:cxn modelId="{7792D73C-2B91-4FAD-AB39-5061072CC29D}" type="presParOf" srcId="{7023047D-904C-4D9B-98A2-F6CA496DF8DB}" destId="{634B1A5E-D44D-4606-9416-1E5C89D01D1A}" srcOrd="8" destOrd="0" presId="urn:microsoft.com/office/officeart/2005/8/layout/hierarchy3"/>
    <dgm:cxn modelId="{9410B086-E274-4771-A74D-6F85A74D3CBD}" type="presParOf" srcId="{7023047D-904C-4D9B-98A2-F6CA496DF8DB}" destId="{52861636-F820-4BEA-866B-98B63AF19FAF}" srcOrd="9" destOrd="0" presId="urn:microsoft.com/office/officeart/2005/8/layout/hierarchy3"/>
    <dgm:cxn modelId="{DC6104D4-6D2B-496F-8E8B-51661C0493A4}" type="presParOf" srcId="{3532A71B-8FC8-4B96-ADA2-9FA3912A54F5}" destId="{7C4E3B63-798B-43A0-A3E4-CE5CE0EC1904}" srcOrd="1" destOrd="0" presId="urn:microsoft.com/office/officeart/2005/8/layout/hierarchy3"/>
    <dgm:cxn modelId="{63D469CA-3B48-4C4B-8C2D-2ADFEF1BFA40}" type="presParOf" srcId="{7C4E3B63-798B-43A0-A3E4-CE5CE0EC1904}" destId="{8E40215E-0368-4444-917D-968AB66E925E}" srcOrd="0" destOrd="0" presId="urn:microsoft.com/office/officeart/2005/8/layout/hierarchy3"/>
    <dgm:cxn modelId="{6BD9F9F7-E332-4EAE-9728-162DFBF1227A}" type="presParOf" srcId="{8E40215E-0368-4444-917D-968AB66E925E}" destId="{E23B7060-1430-43A4-9773-5299D60DCE52}" srcOrd="0" destOrd="0" presId="urn:microsoft.com/office/officeart/2005/8/layout/hierarchy3"/>
    <dgm:cxn modelId="{680C36FF-D07A-4BAD-A2DB-3663C6FFCE39}" type="presParOf" srcId="{8E40215E-0368-4444-917D-968AB66E925E}" destId="{FE8EC712-84C0-45C1-B14A-284FD024CF69}" srcOrd="1" destOrd="0" presId="urn:microsoft.com/office/officeart/2005/8/layout/hierarchy3"/>
    <dgm:cxn modelId="{EA8C1A53-4F8A-431E-BD35-63E851D90F5A}" type="presParOf" srcId="{7C4E3B63-798B-43A0-A3E4-CE5CE0EC1904}" destId="{AB5BB7FF-7B19-418E-B166-3C28D46BF845}" srcOrd="1" destOrd="0" presId="urn:microsoft.com/office/officeart/2005/8/layout/hierarchy3"/>
    <dgm:cxn modelId="{0F7815C3-D4C8-405E-B335-C1CC0B32918C}" type="presParOf" srcId="{AB5BB7FF-7B19-418E-B166-3C28D46BF845}" destId="{DE0E950F-6164-4AEE-9F99-FBEE81F5E0D2}" srcOrd="0" destOrd="0" presId="urn:microsoft.com/office/officeart/2005/8/layout/hierarchy3"/>
    <dgm:cxn modelId="{9933FC3E-6C77-4507-972C-4DC84A9A1E07}" type="presParOf" srcId="{AB5BB7FF-7B19-418E-B166-3C28D46BF845}" destId="{085F18FB-53CA-4069-A016-B5A46851E989}" srcOrd="1" destOrd="0" presId="urn:microsoft.com/office/officeart/2005/8/layout/hierarchy3"/>
    <dgm:cxn modelId="{D659735E-1E15-4268-85B7-9459DC9B51B6}" type="presParOf" srcId="{AB5BB7FF-7B19-418E-B166-3C28D46BF845}" destId="{7A393DE1-1C13-49F6-BB49-A20C0E7AFB6E}" srcOrd="2" destOrd="0" presId="urn:microsoft.com/office/officeart/2005/8/layout/hierarchy3"/>
    <dgm:cxn modelId="{9865937A-B3C7-4CC4-8CC3-B39E6FD7E8D1}" type="presParOf" srcId="{AB5BB7FF-7B19-418E-B166-3C28D46BF845}" destId="{B2C4D4A4-B847-437B-8426-149BB2790B89}" srcOrd="3" destOrd="0" presId="urn:microsoft.com/office/officeart/2005/8/layout/hierarchy3"/>
    <dgm:cxn modelId="{8BE3C5F0-C292-472E-9A69-9B3A2154DADA}" type="presParOf" srcId="{3532A71B-8FC8-4B96-ADA2-9FA3912A54F5}" destId="{BF028E28-5F63-4E27-9F23-1D4F1462190F}" srcOrd="2" destOrd="0" presId="urn:microsoft.com/office/officeart/2005/8/layout/hierarchy3"/>
    <dgm:cxn modelId="{FF05A57C-F6CD-4581-9D3C-E545E774EEE1}" type="presParOf" srcId="{BF028E28-5F63-4E27-9F23-1D4F1462190F}" destId="{064DCBEC-560F-4C06-8C54-A5BA5F053DA6}" srcOrd="0" destOrd="0" presId="urn:microsoft.com/office/officeart/2005/8/layout/hierarchy3"/>
    <dgm:cxn modelId="{32F2C55B-A939-444C-87D2-ED45B14929E6}" type="presParOf" srcId="{064DCBEC-560F-4C06-8C54-A5BA5F053DA6}" destId="{F9788C58-992B-4C6C-92D5-03F95944893B}" srcOrd="0" destOrd="0" presId="urn:microsoft.com/office/officeart/2005/8/layout/hierarchy3"/>
    <dgm:cxn modelId="{54B91721-308B-48A8-BF69-04EAD45C2029}" type="presParOf" srcId="{064DCBEC-560F-4C06-8C54-A5BA5F053DA6}" destId="{15DB8E26-818D-4678-8796-E2A25ED6464D}" srcOrd="1" destOrd="0" presId="urn:microsoft.com/office/officeart/2005/8/layout/hierarchy3"/>
    <dgm:cxn modelId="{7B2C2F36-5FB6-4062-88B1-428C27BC9626}" type="presParOf" srcId="{BF028E28-5F63-4E27-9F23-1D4F1462190F}" destId="{231AD5E6-391B-4379-B382-48774981E75D}" srcOrd="1" destOrd="0" presId="urn:microsoft.com/office/officeart/2005/8/layout/hierarchy3"/>
    <dgm:cxn modelId="{2DC98BAC-8A0B-4499-9233-325A13BC0CB8}" type="presParOf" srcId="{231AD5E6-391B-4379-B382-48774981E75D}" destId="{F59D48AC-E91D-4D51-9A75-B0D1ADB655D8}" srcOrd="0" destOrd="0" presId="urn:microsoft.com/office/officeart/2005/8/layout/hierarchy3"/>
    <dgm:cxn modelId="{F96C0CC3-CC8F-4D04-91ED-199CA10C058E}" type="presParOf" srcId="{231AD5E6-391B-4379-B382-48774981E75D}" destId="{7D8980FB-95B0-4165-AADC-97A99AD9E2A7}" srcOrd="1" destOrd="0" presId="urn:microsoft.com/office/officeart/2005/8/layout/hierarchy3"/>
    <dgm:cxn modelId="{7FE4BDF5-9BFF-433D-8725-E918BEA206B9}" type="presParOf" srcId="{231AD5E6-391B-4379-B382-48774981E75D}" destId="{5B5AF806-797D-4D95-8564-9B92BB67F9CD}" srcOrd="2" destOrd="0" presId="urn:microsoft.com/office/officeart/2005/8/layout/hierarchy3"/>
    <dgm:cxn modelId="{2D4CBFEE-DDB7-433C-B532-96CA6962F9B2}" type="presParOf" srcId="{231AD5E6-391B-4379-B382-48774981E75D}" destId="{CFCAF751-6FFE-460E-9ED5-13DDDE5A1266}" srcOrd="3" destOrd="0" presId="urn:microsoft.com/office/officeart/2005/8/layout/hierarchy3"/>
    <dgm:cxn modelId="{09589309-7C01-4362-B3BE-85AE8C6196DB}" type="presParOf" srcId="{231AD5E6-391B-4379-B382-48774981E75D}" destId="{24286955-241C-411D-8CD8-D944EF20AA2D}" srcOrd="4" destOrd="0" presId="urn:microsoft.com/office/officeart/2005/8/layout/hierarchy3"/>
    <dgm:cxn modelId="{EA399B86-FB33-4D0A-9EF3-9614D61D7DCB}" type="presParOf" srcId="{231AD5E6-391B-4379-B382-48774981E75D}" destId="{A195CCFA-35DD-4799-8764-CBB44ADB5C62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9630-3910-48CA-8E6E-1D7D167D0FF8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E664E-957E-422E-BE4C-DD83F6A069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39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04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Eureka Bay-Elk River Slough-Eureka Slough,</a:t>
            </a:r>
            <a:r>
              <a:rPr lang="en-US" baseline="0" dirty="0" smtClean="0"/>
              <a:t> dark blue is inundation by MMMH tide and light blue is by 2.0 meters of RSLR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35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South Bay,</a:t>
            </a:r>
            <a:r>
              <a:rPr lang="en-US" baseline="0" dirty="0" smtClean="0"/>
              <a:t> dark blue is inundation by MMMH tide and light blue is by 2.0 meters of RSLR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71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7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21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42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FA51E-941D-4948-808D-133089A7680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77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411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FA51E-941D-4948-808D-133089A7680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57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057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21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o</a:t>
            </a:r>
            <a:r>
              <a:rPr lang="en-US" dirty="0" smtClean="0"/>
              <a:t>ur over arching adaptation planning goal for Humboldt Bay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680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605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9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00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164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81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FEA89-89E5-43D2-A189-9D739C62720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33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Front and back vulnerabilities</a:t>
            </a:r>
            <a:r>
              <a:rPr lang="en-US" baseline="0" dirty="0" smtClean="0"/>
              <a:t> to protected land uses and assets = we could have fortified and elevated dikes that become islands surrounded by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FEA89-89E5-43D2-A189-9D739C62720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646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current diked shoreline is very vulnerable to breaching or being overtopped by king</a:t>
            </a:r>
            <a:r>
              <a:rPr lang="en-US" baseline="0" dirty="0" smtClean="0"/>
              <a:t> and extreme tides.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3892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FEA89-89E5-43D2-A189-9D739C62720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8634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0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792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791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78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814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APWG meeting presentation are posted on</a:t>
            </a:r>
            <a:r>
              <a:rPr lang="en-US" baseline="0" dirty="0" smtClean="0"/>
              <a:t> this web 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444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HB</a:t>
            </a:r>
            <a:r>
              <a:rPr lang="en-US" baseline="0" dirty="0" smtClean="0"/>
              <a:t> SLR AP Project presentations: CCC, FOD, HSU, SCC, PCJV, </a:t>
            </a:r>
          </a:p>
          <a:p>
            <a:r>
              <a:rPr lang="en-US" baseline="0" dirty="0" smtClean="0"/>
              <a:t>NPA, and </a:t>
            </a:r>
            <a:r>
              <a:rPr lang="en-US" baseline="0" dirty="0" err="1" smtClean="0"/>
              <a:t>CivicSpark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26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HB</a:t>
            </a:r>
            <a:r>
              <a:rPr lang="en-US" baseline="0" dirty="0" smtClean="0"/>
              <a:t> SLR AP Project presentations: CCC, FOD, HSU, SCC, PCJV, </a:t>
            </a:r>
          </a:p>
          <a:p>
            <a:r>
              <a:rPr lang="en-US" baseline="0" dirty="0" smtClean="0"/>
              <a:t>NPA, and </a:t>
            </a:r>
            <a:r>
              <a:rPr lang="en-US" baseline="0" dirty="0" err="1" smtClean="0"/>
              <a:t>CivicSpark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16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HB</a:t>
            </a:r>
            <a:r>
              <a:rPr lang="en-US" baseline="0" dirty="0" smtClean="0"/>
              <a:t> SLR AP Project presentations: CCC, FOD, HSU, SCC, PCJV, </a:t>
            </a:r>
          </a:p>
          <a:p>
            <a:r>
              <a:rPr lang="en-US" baseline="0" dirty="0" smtClean="0"/>
              <a:t>NPA, and </a:t>
            </a:r>
            <a:r>
              <a:rPr lang="en-US" baseline="0" dirty="0" err="1" smtClean="0"/>
              <a:t>CivicSpark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32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</a:t>
            </a:r>
            <a:r>
              <a:rPr lang="en-US" dirty="0" smtClean="0"/>
              <a:t>here is also a significant threshold for diked shorelines at 2.0 feet of SLR, that will likely be achieved by 2050 during King tide events or sooner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98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AB 1461 CRA Funding 2.5m, SCC &amp; CCC have designated Humboldt County a Coastal Resiliency Project Area.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45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664E-957E-422E-BE4C-DD83F6A069C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62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0AA9-3319-464B-976B-6873792AEE77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BCDA-5B86-4BBC-848D-C88BC04BB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0AA9-3319-464B-976B-6873792AEE77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BCDA-5B86-4BBC-848D-C88BC04BB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0AA9-3319-464B-976B-6873792AEE77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BCDA-5B86-4BBC-848D-C88BC04BB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0AA9-3319-464B-976B-6873792AEE77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BCDA-5B86-4BBC-848D-C88BC04BB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0AA9-3319-464B-976B-6873792AEE77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BCDA-5B86-4BBC-848D-C88BC04BB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0AA9-3319-464B-976B-6873792AEE77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BCDA-5B86-4BBC-848D-C88BC04BB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0AA9-3319-464B-976B-6873792AEE77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BCDA-5B86-4BBC-848D-C88BC04BB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0AA9-3319-464B-976B-6873792AEE77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BCDA-5B86-4BBC-848D-C88BC04BB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0AA9-3319-464B-976B-6873792AEE77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BCDA-5B86-4BBC-848D-C88BC04BB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0AA9-3319-464B-976B-6873792AEE77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BCDA-5B86-4BBC-848D-C88BC04BB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0AA9-3319-464B-976B-6873792AEE77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BCDA-5B86-4BBC-848D-C88BC04BB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10AA9-3319-464B-976B-6873792AEE77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2BCDA-5B86-4BBC-848D-C88BC04BB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567908" y="457200"/>
            <a:ext cx="600818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HUMBOLDT BAY</a:t>
            </a:r>
          </a:p>
          <a:p>
            <a:pPr algn="ctr"/>
            <a:r>
              <a:rPr lang="en-US" sz="3200" b="1" dirty="0" smtClean="0"/>
              <a:t>SEA LEVEL RISE</a:t>
            </a:r>
          </a:p>
          <a:p>
            <a:pPr algn="ctr"/>
            <a:r>
              <a:rPr lang="en-US" sz="3200" b="1" dirty="0" smtClean="0"/>
              <a:t>ADAPTATION PLANNING PROJECT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Adaption Planning Working Group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Meeting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January 7, 2015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5504259"/>
            <a:ext cx="41975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/>
              <a:t>State Coastal Conservancy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/>
              <a:t>Coastal Ecosystems Institute of Northern California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/>
              <a:t>Humboldt Bay Harbor, Recreation, and Conservation District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/>
              <a:t>Humboldt County Public Works Department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/>
              <a:t>Northern Hydrology and Engineering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/>
              <a:t>Trinity Associates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77" y="0"/>
            <a:ext cx="7039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30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09" y="0"/>
            <a:ext cx="6956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92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36" y="0"/>
            <a:ext cx="7069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41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90600" y="2032238"/>
            <a:ext cx="8610600" cy="404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Coastal Resources: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Agricultural Lands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Seasonal Freshwater Wetlands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Underground Utilities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Municipal water and gas lines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Transportation System: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Portions of Highway 101 (SB)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255 (AB),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Portions of local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streets and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roads (MRS, ES, ERS)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Urban Areas: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Jacobs Ave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Eureka and South G St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Arcata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8493" y="304800"/>
            <a:ext cx="70070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Assets at Risk:</a:t>
            </a:r>
            <a:br>
              <a:rPr lang="en-US" sz="3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Existing Conditions: 2014-2030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26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-114300" y="-2177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762000" y="1751097"/>
            <a:ext cx="8077200" cy="4439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Transportation 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System: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Highway 101 and 255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(AB and SB)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ocal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streets and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roads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Infrastructure: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Arcata WWTF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Chevron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Fuel Depot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Underground Utilities:</a:t>
            </a:r>
          </a:p>
          <a:p>
            <a:pPr marL="800100" lvl="1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Stormwater, wastewater, drinking water,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gas, electrical and communications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Communities: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King Salmon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and </a:t>
            </a:r>
            <a:r>
              <a:rPr lang="en-US" sz="2400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Fields Landing</a:t>
            </a:r>
            <a:endParaRPr lang="en-US" sz="2400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300037"/>
            <a:ext cx="55536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Assets at Risk:</a:t>
            </a:r>
            <a:br>
              <a:rPr lang="en-US" sz="3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0.5 meter RSLR: 2050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5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-114300" y="-21771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762000" y="1828800"/>
            <a:ext cx="8077200" cy="364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Transportation 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System: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Highway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255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101 (AB, ERS, SB)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ocal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streets and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roads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Infrastructure: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Eureka WWTF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Portions of PG&amp;E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Power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Plant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Marinas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Communities:</a:t>
            </a: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Fairhaven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of Broadway Eureka</a:t>
            </a:r>
            <a:endParaRPr lang="en-US" sz="2400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300037"/>
            <a:ext cx="55536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Assets at Risk:</a:t>
            </a:r>
            <a:br>
              <a:rPr lang="en-US" sz="3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1.0 meter RSLR: 2100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15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Water Background-low resolution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2249323" y="381000"/>
            <a:ext cx="4952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ASSET RISK ASSESSMENT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914400" y="1143000"/>
          <a:ext cx="7620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2219001"/>
      </p:ext>
    </p:extLst>
  </p:cSld>
  <p:clrMapOvr>
    <a:masterClrMapping/>
  </p:clrMapOvr>
  <p:transition advTm="335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04800" y="990600"/>
            <a:ext cx="8534400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>
              <a:spcAft>
                <a:spcPts val="600"/>
              </a:spcAft>
            </a:pPr>
            <a:r>
              <a:rPr lang="en-US" sz="4000" b="1" dirty="0" smtClean="0"/>
              <a:t>ADAPTIVE CAPACITY</a:t>
            </a:r>
          </a:p>
          <a:p>
            <a:pPr marL="457200" lvl="0" indent="-457200" algn="ctr">
              <a:spcAft>
                <a:spcPts val="600"/>
              </a:spcAft>
            </a:pPr>
            <a:endParaRPr lang="en-US" sz="4000" b="1" dirty="0" smtClean="0"/>
          </a:p>
          <a:p>
            <a:pPr marL="457200" lvl="0" indent="-457200" algn="ctr">
              <a:spcAft>
                <a:spcPts val="600"/>
              </a:spcAft>
            </a:pPr>
            <a:r>
              <a:rPr lang="en-US" sz="4000" b="1" dirty="0"/>
              <a:t>is a measure of the ability of the </a:t>
            </a:r>
            <a:r>
              <a:rPr lang="en-US" sz="4000" b="1" dirty="0" smtClean="0"/>
              <a:t>asset owner to </a:t>
            </a:r>
            <a:r>
              <a:rPr lang="en-US" sz="4000" b="1" dirty="0"/>
              <a:t>address </a:t>
            </a:r>
            <a:r>
              <a:rPr lang="en-US" sz="4000" b="1" dirty="0" smtClean="0"/>
              <a:t>impacts:</a:t>
            </a:r>
          </a:p>
          <a:p>
            <a:pPr marL="457200" lvl="0" indent="-457200" algn="ctr">
              <a:spcAft>
                <a:spcPts val="600"/>
              </a:spcAft>
            </a:pPr>
            <a:r>
              <a:rPr lang="en-US" sz="4000" b="1" dirty="0" smtClean="0"/>
              <a:t>Publically vs Privately Owned Assets</a:t>
            </a:r>
          </a:p>
          <a:p>
            <a:pPr marL="457200" lvl="0" indent="-457200" algn="ctr">
              <a:spcAft>
                <a:spcPts val="600"/>
              </a:spcAft>
            </a:pPr>
            <a:r>
              <a:rPr lang="en-US" sz="4000" b="1" dirty="0" smtClean="0"/>
              <a:t>Shoreline vs Non-Shoreline </a:t>
            </a:r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20269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Water Background-low resolution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174741" y="368837"/>
            <a:ext cx="47945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Sea Level Rise</a:t>
            </a:r>
            <a:br>
              <a:rPr lang="en-US" sz="4000" b="1" dirty="0" smtClean="0"/>
            </a:br>
            <a:r>
              <a:rPr lang="en-US" sz="4000" b="1" dirty="0" smtClean="0"/>
              <a:t>Adaptation Strategies</a:t>
            </a:r>
            <a:endParaRPr lang="en-US" sz="4000" b="1" dirty="0"/>
          </a:p>
        </p:txBody>
      </p:sp>
      <p:sp>
        <p:nvSpPr>
          <p:cNvPr id="12" name="Wave 11"/>
          <p:cNvSpPr/>
          <p:nvPr/>
        </p:nvSpPr>
        <p:spPr>
          <a:xfrm>
            <a:off x="1143000" y="1944369"/>
            <a:ext cx="2286000" cy="107483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No Action</a:t>
            </a:r>
          </a:p>
        </p:txBody>
      </p:sp>
      <p:sp>
        <p:nvSpPr>
          <p:cNvPr id="13" name="Wave 12"/>
          <p:cNvSpPr/>
          <p:nvPr/>
        </p:nvSpPr>
        <p:spPr>
          <a:xfrm>
            <a:off x="5167553" y="2072387"/>
            <a:ext cx="2286000" cy="107483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Protect</a:t>
            </a:r>
            <a:endParaRPr lang="en-US" sz="4000" b="1" dirty="0"/>
          </a:p>
        </p:txBody>
      </p:sp>
      <p:sp>
        <p:nvSpPr>
          <p:cNvPr id="14" name="Wave 13"/>
          <p:cNvSpPr/>
          <p:nvPr/>
        </p:nvSpPr>
        <p:spPr>
          <a:xfrm>
            <a:off x="5158409" y="4876800"/>
            <a:ext cx="2286000" cy="107483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Relocate</a:t>
            </a:r>
            <a:endParaRPr lang="en-US" sz="4000" b="1" dirty="0"/>
          </a:p>
        </p:txBody>
      </p:sp>
      <p:sp>
        <p:nvSpPr>
          <p:cNvPr id="15" name="Wave 14"/>
          <p:cNvSpPr/>
          <p:nvPr/>
        </p:nvSpPr>
        <p:spPr>
          <a:xfrm>
            <a:off x="1219200" y="4800600"/>
            <a:ext cx="2286000" cy="107483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Adapt</a:t>
            </a:r>
            <a:endParaRPr lang="en-US" sz="4000" b="1" dirty="0"/>
          </a:p>
        </p:txBody>
      </p:sp>
      <p:sp>
        <p:nvSpPr>
          <p:cNvPr id="10" name="Wave 9"/>
          <p:cNvSpPr/>
          <p:nvPr/>
        </p:nvSpPr>
        <p:spPr>
          <a:xfrm>
            <a:off x="1149096" y="3274698"/>
            <a:ext cx="2286000" cy="107483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Educate</a:t>
            </a:r>
            <a:endParaRPr lang="en-US" sz="4000" b="1" dirty="0"/>
          </a:p>
        </p:txBody>
      </p:sp>
      <p:sp>
        <p:nvSpPr>
          <p:cNvPr id="11" name="Wave 10"/>
          <p:cNvSpPr/>
          <p:nvPr/>
        </p:nvSpPr>
        <p:spPr>
          <a:xfrm>
            <a:off x="5176697" y="3326579"/>
            <a:ext cx="2286000" cy="107483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Regulate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75675327"/>
      </p:ext>
    </p:extLst>
  </p:cSld>
  <p:clrMapOvr>
    <a:masterClrMapping/>
  </p:clrMapOvr>
  <p:transition advTm="3354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55064" y="355907"/>
            <a:ext cx="7833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Proposed Weighted Assessment Criteria</a:t>
            </a:r>
            <a:br>
              <a:rPr lang="en-US" sz="3600" b="1" dirty="0" smtClean="0"/>
            </a:br>
            <a:r>
              <a:rPr lang="en-US" sz="3600" b="1" dirty="0" smtClean="0"/>
              <a:t>to Rank Asset Adaptation Options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64731" y="2037293"/>
            <a:ext cx="767620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Level of Performance/Effectiveness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Usable Life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Social Considerations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Environmental Considerations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Equivalent Annual Cost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Flexibility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 smtClean="0"/>
              <a:t>Total Capitol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4113944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28600" y="2151728"/>
            <a:ext cx="868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 goal of the project is to </a:t>
            </a:r>
            <a:r>
              <a:rPr lang="en-US" sz="3200" b="1" u="sng" dirty="0" smtClean="0"/>
              <a:t>support informed decision-making </a:t>
            </a:r>
            <a:r>
              <a:rPr lang="en-US" sz="3200" b="1" dirty="0" smtClean="0"/>
              <a:t>and </a:t>
            </a:r>
            <a:r>
              <a:rPr lang="en-US" sz="3200" b="1" u="sng" dirty="0" smtClean="0"/>
              <a:t>encourage unified, consistent regional adaptation strategies </a:t>
            </a:r>
            <a:r>
              <a:rPr lang="en-US" sz="3200" b="1" dirty="0" smtClean="0"/>
              <a:t>to address the hazards associated with sea level rise in the Humboldt Bay region.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61280" y="721921"/>
            <a:ext cx="5021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0" indent="-457200"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/>
              <a:t>Regional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09342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04800" y="2590309"/>
            <a:ext cx="85344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>
              <a:spcAft>
                <a:spcPts val="600"/>
              </a:spcAft>
            </a:pPr>
            <a:r>
              <a:rPr lang="en-US" sz="4000" b="1" dirty="0" smtClean="0"/>
              <a:t>Going Forward: SLR LCP Updates</a:t>
            </a:r>
            <a:br>
              <a:rPr lang="en-US" sz="4000" b="1" dirty="0" smtClean="0"/>
            </a:br>
            <a:r>
              <a:rPr lang="en-US" sz="4000" b="1" dirty="0" smtClean="0"/>
              <a:t>COA, COE, HCO, and CCC</a:t>
            </a:r>
          </a:p>
          <a:p>
            <a:pPr marL="457200" lvl="0" indent="-457200" algn="ctr">
              <a:spcAft>
                <a:spcPts val="600"/>
              </a:spcAft>
            </a:pPr>
            <a:r>
              <a:rPr lang="en-US" sz="4000" b="1" dirty="0" smtClean="0"/>
              <a:t>Regional Collaboration</a:t>
            </a:r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10716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5943600" cy="4457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914" y="381000"/>
            <a:ext cx="821301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How can the Highway 101 corridor </a:t>
            </a:r>
            <a:r>
              <a:rPr lang="en-US" sz="4000" b="1" dirty="0" smtClean="0"/>
              <a:t>on</a:t>
            </a:r>
            <a:br>
              <a:rPr lang="en-US" sz="4000" b="1" dirty="0" smtClean="0"/>
            </a:br>
            <a:r>
              <a:rPr lang="en-US" sz="4000" b="1" dirty="0" smtClean="0"/>
              <a:t>Humboldt </a:t>
            </a:r>
            <a:r>
              <a:rPr lang="en-US" sz="4000" b="1" dirty="0"/>
              <a:t>Bay adapt to sea level rise?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76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98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0"/>
            <a:ext cx="78486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9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88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5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8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53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0"/>
            <a:ext cx="81534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2667000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MMMH </a:t>
            </a:r>
            <a:r>
              <a:rPr lang="en-US" sz="2400" b="1" dirty="0" smtClean="0"/>
              <a:t>Tide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10532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1828800"/>
            <a:ext cx="3963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MMMH Tide + 100 Year Event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66850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371600"/>
            <a:ext cx="2125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0.5 Meter RSLR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37654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33401" y="1752600"/>
            <a:ext cx="80771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Introductions and </a:t>
            </a:r>
            <a:r>
              <a:rPr lang="en-US" sz="2800" dirty="0" smtClean="0"/>
              <a:t>Updates;</a:t>
            </a:r>
            <a:r>
              <a:rPr lang="en-US" sz="2800" dirty="0"/>
              <a:t> </a:t>
            </a:r>
            <a:r>
              <a:rPr lang="en-US" sz="2800" dirty="0" smtClean="0"/>
              <a:t>10 </a:t>
            </a:r>
            <a:r>
              <a:rPr lang="en-US" sz="2800" dirty="0"/>
              <a:t>minutes - All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HBSLRAP Project</a:t>
            </a:r>
            <a:r>
              <a:rPr lang="en-US" sz="2800" dirty="0"/>
              <a:t>: Phase II Report Update-Recommendations; 20 minutes – </a:t>
            </a:r>
            <a:r>
              <a:rPr lang="en-US" sz="2800" dirty="0" smtClean="0"/>
              <a:t>Aldaron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PG&amp;E SLR Planning on Humboldt Bay; Kris Vardas</a:t>
            </a:r>
            <a:endParaRPr lang="en-US" sz="2800" dirty="0"/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APWG Reflections </a:t>
            </a:r>
            <a:r>
              <a:rPr lang="en-US" sz="2800" dirty="0" smtClean="0"/>
              <a:t>and </a:t>
            </a:r>
            <a:r>
              <a:rPr lang="en-US" sz="2800" dirty="0"/>
              <a:t>what are your agencies current needs; 30 minutes – All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Humboldt Coastal Resiliency Pilot Project </a:t>
            </a:r>
            <a:r>
              <a:rPr lang="en-US" sz="2800" dirty="0" smtClean="0"/>
              <a:t>Workshop; 10 </a:t>
            </a:r>
            <a:r>
              <a:rPr lang="en-US" sz="2800" dirty="0"/>
              <a:t>minutes - Joel Gerwein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Next </a:t>
            </a:r>
            <a:r>
              <a:rPr lang="en-US" sz="2800" dirty="0" smtClean="0"/>
              <a:t>Steps;</a:t>
            </a:r>
            <a:r>
              <a:rPr lang="en-US" sz="2800" dirty="0"/>
              <a:t> </a:t>
            </a:r>
            <a:r>
              <a:rPr lang="en-US" sz="2800" dirty="0" smtClean="0"/>
              <a:t>50 </a:t>
            </a:r>
            <a:r>
              <a:rPr lang="en-US" sz="2800" dirty="0"/>
              <a:t>minutes - 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3184" y="638177"/>
            <a:ext cx="20274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000" b="1" dirty="0" smtClean="0"/>
              <a:t>AGENDA</a:t>
            </a:r>
            <a:endParaRPr 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58016" y="1469886"/>
            <a:ext cx="662796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MMMH Tide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South Bay = Partially Inundated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Elk River Slough = Causeway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Arcata Bay = Causeway</a:t>
            </a:r>
          </a:p>
          <a:p>
            <a:r>
              <a:rPr lang="en-US" sz="2400" b="1" dirty="0" smtClean="0"/>
              <a:t>0.5 Meters RSLR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South Bay = Inundated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Arcata Bay/Lower Reach = Inundated</a:t>
            </a:r>
          </a:p>
          <a:p>
            <a:r>
              <a:rPr lang="en-US" sz="2400" b="1" dirty="0" smtClean="0"/>
              <a:t>1.0 Meters RSLR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Elk River Slough = Inundated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Arcata Bay/Upper Reach = Partially Inundated</a:t>
            </a:r>
          </a:p>
          <a:p>
            <a:r>
              <a:rPr lang="en-US" sz="2400" b="1" dirty="0" smtClean="0"/>
              <a:t>1.5 Meters RSLR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Arcata Bay/Upper Reach = Inundated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30481" y="381000"/>
            <a:ext cx="5483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Highway 101 Inundation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3752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42900" y="1774686"/>
            <a:ext cx="84582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Appreciate all of the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Need a Bay-wide map to locate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Define adaptation option terms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Heavy on vulnerability portion which is focused and specific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L</a:t>
            </a:r>
            <a:r>
              <a:rPr lang="en-US" sz="2400" b="1" dirty="0" smtClean="0"/>
              <a:t>ight on adaptation portion which is board and 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Need conceptual illustrations of adaptation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Estimate inundation frequency and duration under each scenario and planning horizon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Need qualitative estimates of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Need a table summarizing adaptation options, qualitative costs, and out comes</a:t>
            </a:r>
          </a:p>
          <a:p>
            <a:r>
              <a:rPr lang="en-US" b="1" dirty="0" smtClean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93277" y="533400"/>
            <a:ext cx="4957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COMMENTS RECEIVED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609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914" y="381000"/>
            <a:ext cx="821301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Can agricultural lands and uses </a:t>
            </a:r>
            <a:r>
              <a:rPr lang="en-US" sz="4000" b="1" dirty="0" smtClean="0"/>
              <a:t>on</a:t>
            </a:r>
            <a:br>
              <a:rPr lang="en-US" sz="4000" b="1" dirty="0" smtClean="0"/>
            </a:br>
            <a:r>
              <a:rPr lang="en-US" sz="4000" b="1" dirty="0" smtClean="0"/>
              <a:t>Humboldt </a:t>
            </a:r>
            <a:r>
              <a:rPr lang="en-US" sz="4000" b="1" dirty="0"/>
              <a:t>Bay adapt to sea level rise?</a:t>
            </a:r>
            <a:endParaRPr lang="en-US" sz="4000" dirty="0"/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20" y="2133600"/>
            <a:ext cx="557276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2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106-AB-pp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4" name="Rectangle 3"/>
          <p:cNvSpPr/>
          <p:nvPr/>
        </p:nvSpPr>
        <p:spPr>
          <a:xfrm>
            <a:off x="266700" y="152400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spcAft>
                <a:spcPts val="600"/>
              </a:spcAft>
            </a:pPr>
            <a:r>
              <a:rPr lang="en-US" sz="3600" b="1" dirty="0"/>
              <a:t>On Humboldt </a:t>
            </a:r>
            <a:r>
              <a:rPr lang="en-US" sz="3600" b="1" dirty="0" smtClean="0"/>
              <a:t>Bay the </a:t>
            </a:r>
            <a:r>
              <a:rPr lang="en-US" sz="3600" b="1" dirty="0"/>
              <a:t>Most Vulnerable </a:t>
            </a:r>
            <a:r>
              <a:rPr lang="en-US" sz="3600" b="1" dirty="0" smtClean="0"/>
              <a:t>Areas to Sea </a:t>
            </a:r>
            <a:r>
              <a:rPr lang="en-US" sz="3600" b="1" dirty="0"/>
              <a:t>Level </a:t>
            </a:r>
            <a:r>
              <a:rPr lang="en-US" sz="3600" b="1" dirty="0" smtClean="0"/>
              <a:t>Rise are: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3411271"/>
            <a:ext cx="6367833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</a:rPr>
              <a:t>Agricultural Lands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&amp;</a:t>
            </a:r>
          </a:p>
          <a:p>
            <a:pPr marL="457200" indent="-457200" algn="ctr"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</a:rPr>
              <a:t>Coastal Freshwater Wetlands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2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1182011 Liscom Slough (3)-pp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291" y="5486400"/>
            <a:ext cx="88374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RISING SEA LEVELS &amp; RISING GROUNDWATER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&amp; SALT WATER INTRUSION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7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42460" cy="689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62099" y="228600"/>
            <a:ext cx="46490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Agricultural Land Types: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Former Tidelands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Subsided Lands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Alluvial Bottom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2809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d River Slough Exposed Dik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48154" y="0"/>
            <a:ext cx="9192154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2087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BASIC</a:t>
            </a:r>
            <a:r>
              <a:rPr kumimoji="0" lang="en-US" sz="3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ADAPTATION PLANNING STRATEGY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 cannot manage</a:t>
            </a:r>
            <a:r>
              <a:rPr kumimoji="0" lang="en-U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or 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protect the shoreline</a:t>
            </a:r>
            <a:b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parcel by parcel</a:t>
            </a:r>
            <a:r>
              <a:rPr kumimoji="0" lang="en-U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or jurisdiction by jurisdiction, w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 need to address entire</a:t>
            </a:r>
            <a:r>
              <a:rPr kumimoji="0" lang="en-US" sz="2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hydrologic units and the entirety of Humboldt Bay.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827537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099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86316" y="304800"/>
            <a:ext cx="87713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Humboldt Bay</a:t>
            </a:r>
          </a:p>
          <a:p>
            <a:pPr algn="ctr"/>
            <a:r>
              <a:rPr lang="en-US" sz="4000" b="1" dirty="0" smtClean="0"/>
              <a:t>Diked Agricultural Lands</a:t>
            </a:r>
            <a:br>
              <a:rPr lang="en-US" sz="4000" b="1" dirty="0" smtClean="0"/>
            </a:br>
            <a:r>
              <a:rPr lang="en-US" sz="4000" b="1" dirty="0" smtClean="0"/>
              <a:t>Protect Critical Infrastructure &amp; Utilities</a:t>
            </a:r>
            <a:r>
              <a:rPr lang="en-US" dirty="0" smtClean="0"/>
              <a:t>: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7434" y="3048000"/>
            <a:ext cx="80691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Highway 101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/>
              <a:t>City of Eureka Water Transmission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/>
              <a:t>PG&amp;E Gas Transmission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/>
              <a:t>Sewer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/>
              <a:t>Electrical and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0958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52400" y="2590309"/>
            <a:ext cx="85344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>
              <a:spcAft>
                <a:spcPts val="600"/>
              </a:spcAft>
            </a:pPr>
            <a:r>
              <a:rPr lang="en-US" sz="4000" b="1" dirty="0" smtClean="0"/>
              <a:t>Introductions and Stakeholder Updates/Announcements</a:t>
            </a:r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09642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-1524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04800" y="609600"/>
            <a:ext cx="8001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</a:pP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Dikes on agricultural lands provide protection to critical non-agricultural assets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Agricultural uses on diked lands will be limited by RSLR to possibly 2075 if adaptation measures are employed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Partnerships will be required to finance implementation of adaptation measures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Ultimately, Humboldt Bay will reclaim these diked agricultural lands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93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24730" y="323327"/>
            <a:ext cx="7662069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Rising Tides on Humboldt Bay</a:t>
            </a:r>
            <a:endParaRPr kumimoji="0" lang="en-US" altLang="en-US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2" descr="North Jetty Winter Storr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31" y="1308212"/>
            <a:ext cx="5951538" cy="394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25845" y="4800600"/>
            <a:ext cx="469231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PUBLIC MEETING</a:t>
            </a:r>
            <a:b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November 17, 2014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1262045"/>
            <a:ext cx="198342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/>
              <a:t>How?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/>
              <a:t>Where?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/>
              <a:t>When?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/>
              <a:t>What?</a:t>
            </a:r>
          </a:p>
        </p:txBody>
      </p:sp>
    </p:spTree>
    <p:extLst>
      <p:ext uri="{BB962C8B-B14F-4D97-AF65-F5344CB8AC3E}">
        <p14:creationId xmlns:p14="http://schemas.microsoft.com/office/powerpoint/2010/main" val="5571037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392429" y="0"/>
            <a:ext cx="435914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PUBLIC MEETING</a:t>
            </a:r>
            <a:br>
              <a:rPr lang="en-US" sz="4000" b="1" dirty="0" smtClean="0"/>
            </a:br>
            <a:r>
              <a:rPr lang="en-US" sz="4000" b="1" dirty="0" smtClean="0"/>
              <a:t>November 17</a:t>
            </a:r>
            <a:r>
              <a:rPr lang="en-US" sz="4000" b="1" baseline="30000" dirty="0" smtClean="0"/>
              <a:t>th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6:00 to 8:00 p.m.</a:t>
            </a:r>
          </a:p>
          <a:p>
            <a:pPr algn="ctr"/>
            <a:r>
              <a:rPr lang="en-US" sz="4000" b="1" dirty="0" smtClean="0"/>
              <a:t>HSU Aquatic Center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8503" y="3048000"/>
            <a:ext cx="834497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 smtClean="0"/>
              <a:t>Overview of Humboldt Bay Sea Level Rise Adaptation Planning Project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 smtClean="0"/>
              <a:t>State-funded Sea Level Rise Initiative in Humboldt County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 smtClean="0"/>
              <a:t>Inundation Vulnerability Mapping and Estimates of Relative Sea Level Rise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 smtClean="0"/>
              <a:t>Regional Risk Analysis and Adaptation Strategies and Options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 smtClean="0"/>
              <a:t>Addressing Sea Level Rise in Local Coastal Program Updates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 smtClean="0"/>
              <a:t>Caltrans District 1 Climate Change Pilot Study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1679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52400" y="2590309"/>
            <a:ext cx="85344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/>
              <a:t>HB SLR Adaptation Planning Project Report and Web Page  </a:t>
            </a:r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11424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48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522223" y="152400"/>
            <a:ext cx="60995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/>
              <a:t>2013-2015</a:t>
            </a:r>
            <a:br>
              <a:rPr lang="en-US" sz="4000" b="1" dirty="0" smtClean="0"/>
            </a:br>
            <a:r>
              <a:rPr lang="en-US" sz="4000" b="1" dirty="0" smtClean="0"/>
              <a:t>APWG Meeting Schedule: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3028" y="1828800"/>
            <a:ext cx="513794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/>
              <a:t>2013 	2014	2015</a:t>
            </a:r>
          </a:p>
          <a:p>
            <a:r>
              <a:rPr lang="en-US" sz="4000" b="1" strike="sngStrike" dirty="0" smtClean="0"/>
              <a:t>2/27</a:t>
            </a:r>
            <a:r>
              <a:rPr lang="en-US" sz="4000" b="1" dirty="0" smtClean="0"/>
              <a:t> 	</a:t>
            </a:r>
            <a:r>
              <a:rPr lang="en-US" sz="4000" b="1" strike="sngStrike" dirty="0" smtClean="0"/>
              <a:t>2/26</a:t>
            </a:r>
            <a:r>
              <a:rPr lang="en-US" sz="4000" b="1" dirty="0" smtClean="0"/>
              <a:t>	01/07</a:t>
            </a:r>
          </a:p>
          <a:p>
            <a:r>
              <a:rPr lang="en-US" sz="4000" b="1" strike="sngStrike" dirty="0" smtClean="0"/>
              <a:t>4/24</a:t>
            </a:r>
            <a:r>
              <a:rPr lang="en-US" sz="4000" b="1" dirty="0" smtClean="0"/>
              <a:t> 	</a:t>
            </a:r>
            <a:r>
              <a:rPr lang="en-US" sz="4000" b="1" strike="sngStrike" dirty="0" smtClean="0"/>
              <a:t>4/30</a:t>
            </a:r>
          </a:p>
          <a:p>
            <a:r>
              <a:rPr lang="en-US" sz="4000" b="1" strike="sngStrike" dirty="0" smtClean="0"/>
              <a:t>(7/15) </a:t>
            </a:r>
            <a:r>
              <a:rPr lang="en-US" sz="4000" b="1" dirty="0" smtClean="0"/>
              <a:t>	</a:t>
            </a:r>
            <a:r>
              <a:rPr lang="en-US" sz="4000" b="1" strike="sngStrike" dirty="0" smtClean="0"/>
              <a:t>6/25</a:t>
            </a:r>
          </a:p>
          <a:p>
            <a:r>
              <a:rPr lang="en-US" sz="4000" b="1" strike="sngStrike" dirty="0" smtClean="0"/>
              <a:t>8/28 </a:t>
            </a:r>
            <a:r>
              <a:rPr lang="en-US" sz="4000" b="1" dirty="0" smtClean="0"/>
              <a:t>	</a:t>
            </a:r>
            <a:r>
              <a:rPr lang="en-US" sz="4000" b="1" strike="sngStrike" dirty="0" smtClean="0"/>
              <a:t>8/27</a:t>
            </a:r>
          </a:p>
          <a:p>
            <a:r>
              <a:rPr lang="en-US" sz="4000" b="1" strike="sngStrike" dirty="0" smtClean="0"/>
              <a:t>10/30</a:t>
            </a:r>
            <a:r>
              <a:rPr lang="en-US" sz="4000" b="1" dirty="0" smtClean="0"/>
              <a:t> 	</a:t>
            </a:r>
            <a:r>
              <a:rPr lang="en-US" sz="4000" b="1" strike="sngStrike" dirty="0" smtClean="0"/>
              <a:t>10/29</a:t>
            </a:r>
          </a:p>
        </p:txBody>
      </p:sp>
    </p:spTree>
    <p:extLst>
      <p:ext uri="{BB962C8B-B14F-4D97-AF65-F5344CB8AC3E}">
        <p14:creationId xmlns:p14="http://schemas.microsoft.com/office/powerpoint/2010/main" val="213079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52400" y="2590309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>
              <a:spcAft>
                <a:spcPts val="600"/>
              </a:spcAft>
            </a:pPr>
            <a:r>
              <a:rPr lang="en-US" sz="4000" b="1" dirty="0"/>
              <a:t>HBSLRAP Project: Phase II Report </a:t>
            </a:r>
            <a:r>
              <a:rPr lang="en-US" sz="4000" b="1" dirty="0" smtClean="0"/>
              <a:t>Update &amp; Recommendations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52400" y="2590309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>
              <a:spcAft>
                <a:spcPts val="600"/>
              </a:spcAft>
            </a:pPr>
            <a:r>
              <a:rPr lang="en-US" sz="4000" b="1" dirty="0" smtClean="0"/>
              <a:t>Treat entire hydrologic </a:t>
            </a:r>
            <a:r>
              <a:rPr lang="en-US" sz="4000" b="1" smtClean="0"/>
              <a:t>sub-unit shoreline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83040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857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88497" y="0"/>
            <a:ext cx="75670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Humboldt Bay</a:t>
            </a:r>
          </a:p>
          <a:p>
            <a:pPr algn="ctr"/>
            <a:r>
              <a:rPr lang="en-US" sz="4000" b="1" dirty="0" smtClean="0"/>
              <a:t>Planning Horizons</a:t>
            </a:r>
            <a:br>
              <a:rPr lang="en-US" sz="4000" b="1" dirty="0" smtClean="0"/>
            </a:br>
            <a:r>
              <a:rPr lang="en-US" sz="4000" b="1" dirty="0" smtClean="0"/>
              <a:t>Relative Sea Level Rise Estimations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500" y="2204040"/>
            <a:ext cx="8763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trike="sngStrike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Near-term:	2014 to 2030 </a:t>
            </a:r>
            <a:r>
              <a:rPr lang="en-US" sz="3200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= 7”   [5”-11”] </a:t>
            </a:r>
            <a:br>
              <a:rPr lang="en-US" sz="3200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		</a:t>
            </a:r>
            <a:r>
              <a:rPr lang="en-US" sz="3200" i="1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MAMW = 12”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	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trike="sngStrike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Short-term:	2030 to 2050 </a:t>
            </a:r>
            <a:r>
              <a:rPr lang="en-US" sz="3200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= 13” [9”-23”] 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		</a:t>
            </a:r>
            <a:r>
              <a:rPr lang="en-US" sz="3200" i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MAMW = 12”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 </a:t>
            </a:r>
            <a:endParaRPr lang="en-US" sz="3200" dirty="0" smtClean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32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		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Short-term: 2014 to 2050 = 13”  [9”-23”]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Long-term:	2050 to 2100 = 39” [24”-64”] 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		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3937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Background-low resolution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04800" y="2205588"/>
            <a:ext cx="85344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>
              <a:spcAft>
                <a:spcPts val="600"/>
              </a:spcAft>
            </a:pPr>
            <a:r>
              <a:rPr lang="en-US" sz="4000" b="1" dirty="0" smtClean="0"/>
              <a:t>Sea Level Rise Grant Program Updates:</a:t>
            </a:r>
          </a:p>
          <a:p>
            <a:pPr marL="457200" lvl="0" indent="-457200" algn="ctr">
              <a:spcAft>
                <a:spcPts val="600"/>
              </a:spcAft>
            </a:pPr>
            <a:r>
              <a:rPr lang="en-US" sz="4000" b="1" dirty="0" smtClean="0"/>
              <a:t>CCC/OPC LCP, and SCC Climate Ready,</a:t>
            </a:r>
          </a:p>
          <a:p>
            <a:pPr marL="457200" lvl="0" indent="-457200" algn="ctr">
              <a:spcAft>
                <a:spcPts val="600"/>
              </a:spcAft>
            </a:pPr>
            <a:r>
              <a:rPr lang="en-US" sz="4000" b="1" dirty="0" smtClean="0"/>
              <a:t>Humboldt County </a:t>
            </a:r>
            <a:br>
              <a:rPr lang="en-US" sz="4000" b="1" dirty="0" smtClean="0"/>
            </a:br>
            <a:r>
              <a:rPr lang="en-US" sz="4000" b="1" dirty="0" smtClean="0"/>
              <a:t>Coastal Resiliency Project </a:t>
            </a:r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56816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119282419"/>
              </p:ext>
            </p:extLst>
          </p:nvPr>
        </p:nvGraphicFramePr>
        <p:xfrm>
          <a:off x="457200" y="914400"/>
          <a:ext cx="83820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434" y="304800"/>
            <a:ext cx="9009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Percent Increase in Bay Footprint as a Result of Shoreline </a:t>
            </a:r>
            <a:r>
              <a:rPr lang="en-US" sz="2000" b="1" dirty="0"/>
              <a:t>F</a:t>
            </a:r>
            <a:r>
              <a:rPr lang="en-US" sz="2000" b="1" dirty="0" smtClean="0"/>
              <a:t>ailure and Sea </a:t>
            </a:r>
            <a:r>
              <a:rPr lang="en-US" sz="2000" b="1" dirty="0"/>
              <a:t>L</a:t>
            </a:r>
            <a:r>
              <a:rPr lang="en-US" sz="2000" b="1" dirty="0" smtClean="0"/>
              <a:t>evel </a:t>
            </a:r>
            <a:r>
              <a:rPr lang="en-US" sz="2000" b="1" dirty="0"/>
              <a:t>R</a:t>
            </a:r>
            <a:r>
              <a:rPr lang="en-US" sz="2000" b="1" dirty="0" smtClean="0"/>
              <a:t>ise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23720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12922</TotalTime>
  <Words>971</Words>
  <Application>Microsoft Office PowerPoint</Application>
  <PresentationFormat>On-screen Show (4:3)</PresentationFormat>
  <Paragraphs>238</Paragraphs>
  <Slides>45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Christy</dc:creator>
  <cp:lastModifiedBy>Patti Tyson</cp:lastModifiedBy>
  <cp:revision>403</cp:revision>
  <dcterms:created xsi:type="dcterms:W3CDTF">2013-04-19T15:04:31Z</dcterms:created>
  <dcterms:modified xsi:type="dcterms:W3CDTF">2015-03-31T22:26:02Z</dcterms:modified>
</cp:coreProperties>
</file>